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775" r:id="rId1"/>
  </p:sldMasterIdLst>
  <p:notesMasterIdLst>
    <p:notesMasterId r:id="rId28"/>
  </p:notesMasterIdLst>
  <p:handoutMasterIdLst>
    <p:handoutMasterId r:id="rId29"/>
  </p:handoutMasterIdLst>
  <p:sldIdLst>
    <p:sldId id="371" r:id="rId2"/>
    <p:sldId id="374" r:id="rId3"/>
    <p:sldId id="373" r:id="rId4"/>
    <p:sldId id="372" r:id="rId5"/>
    <p:sldId id="256" r:id="rId6"/>
    <p:sldId id="378" r:id="rId7"/>
    <p:sldId id="377" r:id="rId8"/>
    <p:sldId id="379" r:id="rId9"/>
    <p:sldId id="380" r:id="rId10"/>
    <p:sldId id="382" r:id="rId11"/>
    <p:sldId id="384" r:id="rId12"/>
    <p:sldId id="385" r:id="rId13"/>
    <p:sldId id="390" r:id="rId14"/>
    <p:sldId id="388" r:id="rId15"/>
    <p:sldId id="389" r:id="rId16"/>
    <p:sldId id="392" r:id="rId17"/>
    <p:sldId id="391" r:id="rId18"/>
    <p:sldId id="393" r:id="rId19"/>
    <p:sldId id="394" r:id="rId20"/>
    <p:sldId id="398" r:id="rId21"/>
    <p:sldId id="399" r:id="rId22"/>
    <p:sldId id="400" r:id="rId23"/>
    <p:sldId id="403" r:id="rId24"/>
    <p:sldId id="404" r:id="rId25"/>
    <p:sldId id="401" r:id="rId26"/>
    <p:sldId id="402" r:id="rId27"/>
  </p:sldIdLst>
  <p:sldSz cx="12192000" cy="6858000"/>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charset="0"/>
        <a:ea typeface="ＭＳ Ｐゴシック" charset="-128"/>
        <a:cs typeface="+mn-cs"/>
      </a:defRPr>
    </a:lvl1pPr>
    <a:lvl2pPr marL="457200" algn="l" rtl="0" eaLnBrk="0" fontAlgn="base" hangingPunct="0">
      <a:spcBef>
        <a:spcPct val="0"/>
      </a:spcBef>
      <a:spcAft>
        <a:spcPct val="0"/>
      </a:spcAft>
      <a:defRPr sz="2400" kern="1200">
        <a:solidFill>
          <a:schemeClr val="tx1"/>
        </a:solidFill>
        <a:latin typeface="Times" charset="0"/>
        <a:ea typeface="ＭＳ Ｐゴシック" charset="-128"/>
        <a:cs typeface="+mn-cs"/>
      </a:defRPr>
    </a:lvl2pPr>
    <a:lvl3pPr marL="914400" algn="l" rtl="0" eaLnBrk="0" fontAlgn="base" hangingPunct="0">
      <a:spcBef>
        <a:spcPct val="0"/>
      </a:spcBef>
      <a:spcAft>
        <a:spcPct val="0"/>
      </a:spcAft>
      <a:defRPr sz="2400" kern="1200">
        <a:solidFill>
          <a:schemeClr val="tx1"/>
        </a:solidFill>
        <a:latin typeface="Times" charset="0"/>
        <a:ea typeface="ＭＳ Ｐゴシック" charset="-128"/>
        <a:cs typeface="+mn-cs"/>
      </a:defRPr>
    </a:lvl3pPr>
    <a:lvl4pPr marL="1371600" algn="l" rtl="0" eaLnBrk="0" fontAlgn="base" hangingPunct="0">
      <a:spcBef>
        <a:spcPct val="0"/>
      </a:spcBef>
      <a:spcAft>
        <a:spcPct val="0"/>
      </a:spcAft>
      <a:defRPr sz="2400" kern="1200">
        <a:solidFill>
          <a:schemeClr val="tx1"/>
        </a:solidFill>
        <a:latin typeface="Times" charset="0"/>
        <a:ea typeface="ＭＳ Ｐゴシック" charset="-128"/>
        <a:cs typeface="+mn-cs"/>
      </a:defRPr>
    </a:lvl4pPr>
    <a:lvl5pPr marL="1828800" algn="l" rtl="0" eaLnBrk="0" fontAlgn="base" hangingPunct="0">
      <a:spcBef>
        <a:spcPct val="0"/>
      </a:spcBef>
      <a:spcAft>
        <a:spcPct val="0"/>
      </a:spcAft>
      <a:defRPr sz="2400" kern="1200">
        <a:solidFill>
          <a:schemeClr val="tx1"/>
        </a:solidFill>
        <a:latin typeface="Times" charset="0"/>
        <a:ea typeface="ＭＳ Ｐゴシック" charset="-128"/>
        <a:cs typeface="+mn-cs"/>
      </a:defRPr>
    </a:lvl5pPr>
    <a:lvl6pPr marL="2286000" algn="l" defTabSz="914400" rtl="0" eaLnBrk="1" latinLnBrk="0" hangingPunct="1">
      <a:defRPr sz="2400" kern="1200">
        <a:solidFill>
          <a:schemeClr val="tx1"/>
        </a:solidFill>
        <a:latin typeface="Times" charset="0"/>
        <a:ea typeface="ＭＳ Ｐゴシック" charset="-128"/>
        <a:cs typeface="+mn-cs"/>
      </a:defRPr>
    </a:lvl6pPr>
    <a:lvl7pPr marL="2743200" algn="l" defTabSz="914400" rtl="0" eaLnBrk="1" latinLnBrk="0" hangingPunct="1">
      <a:defRPr sz="2400" kern="1200">
        <a:solidFill>
          <a:schemeClr val="tx1"/>
        </a:solidFill>
        <a:latin typeface="Times" charset="0"/>
        <a:ea typeface="ＭＳ Ｐゴシック" charset="-128"/>
        <a:cs typeface="+mn-cs"/>
      </a:defRPr>
    </a:lvl7pPr>
    <a:lvl8pPr marL="3200400" algn="l" defTabSz="914400" rtl="0" eaLnBrk="1" latinLnBrk="0" hangingPunct="1">
      <a:defRPr sz="2400" kern="1200">
        <a:solidFill>
          <a:schemeClr val="tx1"/>
        </a:solidFill>
        <a:latin typeface="Times" charset="0"/>
        <a:ea typeface="ＭＳ Ｐゴシック" charset="-128"/>
        <a:cs typeface="+mn-cs"/>
      </a:defRPr>
    </a:lvl8pPr>
    <a:lvl9pPr marL="3657600" algn="l" defTabSz="914400" rtl="0" eaLnBrk="1" latinLnBrk="0" hangingPunct="1">
      <a:defRPr sz="2400" kern="1200">
        <a:solidFill>
          <a:schemeClr val="tx1"/>
        </a:solidFill>
        <a:latin typeface="Times" charset="0"/>
        <a:ea typeface="ＭＳ Ｐゴシック"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FFCC"/>
    <a:srgbClr val="FF3300"/>
    <a:srgbClr val="060D94"/>
    <a:srgbClr val="0E08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102"/>
    <p:restoredTop sz="80449"/>
  </p:normalViewPr>
  <p:slideViewPr>
    <p:cSldViewPr>
      <p:cViewPr varScale="1">
        <p:scale>
          <a:sx n="81" d="100"/>
          <a:sy n="81" d="100"/>
        </p:scale>
        <p:origin x="3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cs typeface="+mn-cs"/>
              </a:defRPr>
            </a:lvl1pPr>
          </a:lstStyle>
          <a:p>
            <a:pPr>
              <a:defRPr/>
            </a:pPr>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cs typeface="+mn-cs"/>
              </a:defRPr>
            </a:lvl1pPr>
          </a:lstStyle>
          <a:p>
            <a:pPr>
              <a:defRPr/>
            </a:pPr>
            <a:fld id="{ED742724-9DD4-4240-ACF3-500F8BC6953C}" type="datetimeFigureOut">
              <a:rPr lang="en-US"/>
              <a:pPr>
                <a:defRPr/>
              </a:pPr>
              <a:t>10/16/18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cs typeface="+mn-cs"/>
              </a:defRPr>
            </a:lvl1pPr>
          </a:lstStyle>
          <a:p>
            <a:pPr>
              <a:defRPr/>
            </a:pPr>
            <a:fld id="{4761B081-F526-0645-8569-FC1E8E4FCFAD}"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tiff>
</file>

<file path=ppt/media/image11.gif>
</file>

<file path=ppt/media/image12.png>
</file>

<file path=ppt/media/image13.jpg>
</file>

<file path=ppt/media/image14.jpg>
</file>

<file path=ppt/media/image15.tiff>
</file>

<file path=ppt/media/image16.tiff>
</file>

<file path=ppt/media/image17.tiff>
</file>

<file path=ppt/media/image18.tiff>
</file>

<file path=ppt/media/image19.jpg>
</file>

<file path=ppt/media/image2.jpg>
</file>

<file path=ppt/media/image3.jpg>
</file>

<file path=ppt/media/image4.png>
</file>

<file path=ppt/media/image5.jpg>
</file>

<file path=ppt/media/image6.tif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8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anose="02020603050405020304" pitchFamily="18" charset="0"/>
                <a:ea typeface="+mn-ea"/>
                <a:cs typeface="+mn-cs"/>
              </a:defRPr>
            </a:lvl1pPr>
          </a:lstStyle>
          <a:p>
            <a:pPr>
              <a:defRPr/>
            </a:pPr>
            <a:endParaRPr lang="en-US"/>
          </a:p>
        </p:txBody>
      </p:sp>
      <p:sp>
        <p:nvSpPr>
          <p:cNvPr id="79875"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anose="02020603050405020304" pitchFamily="18" charset="0"/>
                <a:ea typeface="+mn-ea"/>
                <a:cs typeface="+mn-cs"/>
              </a:defRPr>
            </a:lvl1pPr>
          </a:lstStyle>
          <a:p>
            <a:pPr>
              <a:defRPr/>
            </a:pPr>
            <a:endParaRPr lang="en-US"/>
          </a:p>
        </p:txBody>
      </p:sp>
      <p:sp>
        <p:nvSpPr>
          <p:cNvPr id="13316"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9877"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79878"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anose="02020603050405020304" pitchFamily="18" charset="0"/>
                <a:ea typeface="+mn-ea"/>
                <a:cs typeface="+mn-cs"/>
              </a:defRPr>
            </a:lvl1pPr>
          </a:lstStyle>
          <a:p>
            <a:pPr>
              <a:defRPr/>
            </a:pPr>
            <a:endParaRPr lang="en-US"/>
          </a:p>
        </p:txBody>
      </p:sp>
      <p:sp>
        <p:nvSpPr>
          <p:cNvPr id="79879"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cs typeface="+mn-cs"/>
              </a:defRPr>
            </a:lvl1pPr>
          </a:lstStyle>
          <a:p>
            <a:pPr>
              <a:defRPr/>
            </a:pPr>
            <a:fld id="{3CCE0B27-1D98-F049-85C8-ABD40E8E1AAA}" type="slidenum">
              <a:rPr lang="en-US" altLang="x-none"/>
              <a:pPr>
                <a:defRPr/>
              </a:pPr>
              <a:t>‹#›</a:t>
            </a:fld>
            <a:endParaRPr lang="en-US" altLang="x-none"/>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pitchFamily="18"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pitchFamily="18" charset="0"/>
        <a:ea typeface="ＭＳ Ｐゴシック" charset="0"/>
        <a:cs typeface="ＭＳ Ｐゴシック" charset="-128"/>
      </a:defRPr>
    </a:lvl2pPr>
    <a:lvl3pPr marL="914400" algn="l" rtl="0" eaLnBrk="0" fontAlgn="base" hangingPunct="0">
      <a:spcBef>
        <a:spcPct val="30000"/>
      </a:spcBef>
      <a:spcAft>
        <a:spcPct val="0"/>
      </a:spcAft>
      <a:defRPr sz="1200" kern="1200">
        <a:solidFill>
          <a:schemeClr val="tx1"/>
        </a:solidFill>
        <a:latin typeface="Times" pitchFamily="18" charset="0"/>
        <a:ea typeface="ＭＳ Ｐゴシック" charset="0"/>
        <a:cs typeface="ＭＳ Ｐゴシック" charset="-128"/>
      </a:defRPr>
    </a:lvl3pPr>
    <a:lvl4pPr marL="1371600" algn="l" rtl="0" eaLnBrk="0" fontAlgn="base" hangingPunct="0">
      <a:spcBef>
        <a:spcPct val="30000"/>
      </a:spcBef>
      <a:spcAft>
        <a:spcPct val="0"/>
      </a:spcAft>
      <a:defRPr sz="1200" kern="1200">
        <a:solidFill>
          <a:schemeClr val="tx1"/>
        </a:solidFill>
        <a:latin typeface="Times" pitchFamily="18" charset="0"/>
        <a:ea typeface="ＭＳ Ｐゴシック" charset="0"/>
        <a:cs typeface="ＭＳ Ｐゴシック" charset="-128"/>
      </a:defRPr>
    </a:lvl4pPr>
    <a:lvl5pPr marL="1828800" algn="l" rtl="0" eaLnBrk="0" fontAlgn="base" hangingPunct="0">
      <a:spcBef>
        <a:spcPct val="30000"/>
      </a:spcBef>
      <a:spcAft>
        <a:spcPct val="0"/>
      </a:spcAft>
      <a:defRPr sz="1200" kern="1200">
        <a:solidFill>
          <a:schemeClr val="tx1"/>
        </a:solidFill>
        <a:latin typeface="Times" pitchFamily="18" charset="0"/>
        <a:ea typeface="ＭＳ Ｐゴシック" charset="0"/>
        <a:cs typeface="ＭＳ Ｐゴシック" charset="-128"/>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Slide Image Placeholder 1"/>
          <p:cNvSpPr>
            <a:spLocks noGrp="1" noRot="1" noChangeAspect="1" noTextEdit="1"/>
          </p:cNvSpPr>
          <p:nvPr>
            <p:ph type="sldImg"/>
          </p:nvPr>
        </p:nvSpPr>
        <p:spPr>
          <a:ln/>
        </p:spPr>
      </p:sp>
      <p:sp>
        <p:nvSpPr>
          <p:cNvPr id="2048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r>
              <a:rPr lang="en-US" altLang="x-none" dirty="0" smtClean="0">
                <a:latin typeface="Times" charset="0"/>
                <a:ea typeface="ＭＳ Ｐゴシック" charset="-128"/>
              </a:rPr>
              <a:t>I think this is just a</a:t>
            </a:r>
            <a:r>
              <a:rPr lang="en-US" altLang="x-none" baseline="0" dirty="0" smtClean="0">
                <a:latin typeface="Times" charset="0"/>
                <a:ea typeface="ＭＳ Ｐゴシック" charset="-128"/>
              </a:rPr>
              <a:t> really quintessential demonstration: what’s obvious to you (art and Classics majors.. Yes duh it was da Vinci, ugh Prof A) is not obvious to me, and what’s obvious to me (hmm, a star far enough below the equator shouldn’t be visible to us in the northern hemisphere..) may not be obvious to you. Our brains work in different ways and excel at different things, and that’s cool!</a:t>
            </a:r>
            <a:endParaRPr lang="x-none" altLang="x-none" dirty="0">
              <a:latin typeface="Times" charset="0"/>
              <a:ea typeface="ＭＳ Ｐゴシック" charset="-128"/>
            </a:endParaRPr>
          </a:p>
        </p:txBody>
      </p:sp>
      <p:sp>
        <p:nvSpPr>
          <p:cNvPr id="2048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2B71CC1C-142F-FA4F-8D4A-31559191ABB4}" type="slidenum">
              <a:rPr lang="en-US" altLang="x-none" sz="1200"/>
              <a:pPr/>
              <a:t>1</a:t>
            </a:fld>
            <a:endParaRPr lang="en-US" altLang="x-none"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 Sun will spend about 9 billion years on the main sequence. Then it will take another billion years expanding to as big as it’s going to get as a giant, </a:t>
            </a:r>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15</a:t>
            </a:fld>
            <a:endParaRPr lang="en-US" altLang="x-none"/>
          </a:p>
        </p:txBody>
      </p:sp>
    </p:spTree>
    <p:extLst>
      <p:ext uri="{BB962C8B-B14F-4D97-AF65-F5344CB8AC3E}">
        <p14:creationId xmlns:p14="http://schemas.microsoft.com/office/powerpoint/2010/main" val="19141596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emphasizes a really important point:</a:t>
            </a:r>
            <a:r>
              <a:rPr lang="en-US" baseline="0" dirty="0" smtClean="0"/>
              <a:t> a star’s spectral type can change during its life depending on its surface temperature and thus the spectrum it produces. When the Sun was young, it looked like a K-type star, whereas today it’s a G type star.</a:t>
            </a:r>
          </a:p>
          <a:p>
            <a:r>
              <a:rPr lang="en-US" baseline="0" dirty="0" smtClean="0"/>
              <a:t>Note, Betelgeuse is classified as an M star, but it’s a giant! We know no star that’s an M star on the main sequence has ever made it to the giant branch because it takes longer than the age of the universe.</a:t>
            </a:r>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16</a:t>
            </a:fld>
            <a:endParaRPr lang="en-US" altLang="x-none"/>
          </a:p>
        </p:txBody>
      </p:sp>
    </p:spTree>
    <p:extLst>
      <p:ext uri="{BB962C8B-B14F-4D97-AF65-F5344CB8AC3E}">
        <p14:creationId xmlns:p14="http://schemas.microsoft.com/office/powerpoint/2010/main" val="77536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you have two different shells of burning that respond to the contraction</a:t>
            </a:r>
            <a:r>
              <a:rPr lang="en-US" baseline="0" dirty="0" smtClean="0"/>
              <a:t> of the Carbon core by both increasing rates of fusion. The outer layers puff out again..</a:t>
            </a:r>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18</a:t>
            </a:fld>
            <a:endParaRPr lang="en-US" altLang="x-none"/>
          </a:p>
        </p:txBody>
      </p:sp>
    </p:spTree>
    <p:extLst>
      <p:ext uri="{BB962C8B-B14F-4D97-AF65-F5344CB8AC3E}">
        <p14:creationId xmlns:p14="http://schemas.microsoft.com/office/powerpoint/2010/main" val="849093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www.skyandtelescope.com</a:t>
            </a:r>
            <a:r>
              <a:rPr lang="en-US" dirty="0" smtClean="0"/>
              <a:t>/astronomy-news/sun-might-have-formed-giant-stars-bubble/</a:t>
            </a:r>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19</a:t>
            </a:fld>
            <a:endParaRPr lang="en-US" altLang="x-none"/>
          </a:p>
        </p:txBody>
      </p:sp>
    </p:spTree>
    <p:extLst>
      <p:ext uri="{BB962C8B-B14F-4D97-AF65-F5344CB8AC3E}">
        <p14:creationId xmlns:p14="http://schemas.microsoft.com/office/powerpoint/2010/main" val="1894211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be many poofs, not just one big one (asymmetries in the PN)</a:t>
            </a:r>
          </a:p>
          <a:p>
            <a:r>
              <a:rPr lang="en-US" dirty="0" smtClean="0"/>
              <a:t>Helix nebula (left)</a:t>
            </a:r>
          </a:p>
          <a:p>
            <a:endParaRPr lang="en-US" dirty="0" smtClean="0"/>
          </a:p>
          <a:p>
            <a:r>
              <a:rPr lang="en-US" dirty="0" smtClean="0"/>
              <a:t>https://</a:t>
            </a:r>
            <a:r>
              <a:rPr lang="en-US" dirty="0" err="1" smtClean="0"/>
              <a:t>www.spaceanswers.com</a:t>
            </a:r>
            <a:r>
              <a:rPr lang="en-US" dirty="0" smtClean="0"/>
              <a:t>/news/planetary-nebulae-get-much-more-meaningful-physical-appearance/</a:t>
            </a:r>
          </a:p>
          <a:p>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20</a:t>
            </a:fld>
            <a:endParaRPr lang="en-US" altLang="x-none"/>
          </a:p>
        </p:txBody>
      </p:sp>
    </p:spTree>
    <p:extLst>
      <p:ext uri="{BB962C8B-B14F-4D97-AF65-F5344CB8AC3E}">
        <p14:creationId xmlns:p14="http://schemas.microsoft.com/office/powerpoint/2010/main" val="9017724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www.esa.int</a:t>
            </a:r>
            <a:r>
              <a:rPr lang="en-US" dirty="0" smtClean="0"/>
              <a:t>/</a:t>
            </a:r>
            <a:r>
              <a:rPr lang="en-US" dirty="0" err="1" smtClean="0"/>
              <a:t>spaceinimages</a:t>
            </a:r>
            <a:r>
              <a:rPr lang="en-US" dirty="0" smtClean="0"/>
              <a:t>/Images/2014/10/</a:t>
            </a:r>
            <a:r>
              <a:rPr lang="en-US" dirty="0" err="1" smtClean="0"/>
              <a:t>Butterfly_death_throes</a:t>
            </a:r>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21</a:t>
            </a:fld>
            <a:endParaRPr lang="en-US" altLang="x-none"/>
          </a:p>
        </p:txBody>
      </p:sp>
    </p:spTree>
    <p:extLst>
      <p:ext uri="{BB962C8B-B14F-4D97-AF65-F5344CB8AC3E}">
        <p14:creationId xmlns:p14="http://schemas.microsoft.com/office/powerpoint/2010/main" val="16087178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22</a:t>
            </a:fld>
            <a:endParaRPr lang="en-US" altLang="x-none"/>
          </a:p>
        </p:txBody>
      </p:sp>
    </p:spTree>
    <p:extLst>
      <p:ext uri="{BB962C8B-B14F-4D97-AF65-F5344CB8AC3E}">
        <p14:creationId xmlns:p14="http://schemas.microsoft.com/office/powerpoint/2010/main" val="2106669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23</a:t>
            </a:fld>
            <a:endParaRPr lang="en-US" altLang="x-none"/>
          </a:p>
        </p:txBody>
      </p:sp>
    </p:spTree>
    <p:extLst>
      <p:ext uri="{BB962C8B-B14F-4D97-AF65-F5344CB8AC3E}">
        <p14:creationId xmlns:p14="http://schemas.microsoft.com/office/powerpoint/2010/main" val="1992383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Recap from last class</a:t>
            </a:r>
            <a:r>
              <a:rPr lang="mr-IN" dirty="0" smtClean="0"/>
              <a:t>…</a:t>
            </a:r>
            <a:endParaRPr lang="en-US" dirty="0"/>
          </a:p>
        </p:txBody>
      </p:sp>
      <p:sp>
        <p:nvSpPr>
          <p:cNvPr id="4" name="Slide Number Placeholder 3"/>
          <p:cNvSpPr>
            <a:spLocks noGrp="1"/>
          </p:cNvSpPr>
          <p:nvPr>
            <p:ph type="sldNum" sz="quarter" idx="10"/>
          </p:nvPr>
        </p:nvSpPr>
        <p:spPr/>
        <p:txBody>
          <a:bodyPr/>
          <a:lstStyle/>
          <a:p>
            <a:pPr>
              <a:defRPr/>
            </a:pPr>
            <a:fld id="{9584EF17-14C2-824B-81B4-85D9D687FA63}" type="slidenum">
              <a:rPr lang="en-US" altLang="x-none" smtClean="0"/>
              <a:pPr>
                <a:defRPr/>
              </a:pPr>
              <a:t>2</a:t>
            </a:fld>
            <a:endParaRPr lang="en-US" altLang="x-none"/>
          </a:p>
        </p:txBody>
      </p:sp>
    </p:spTree>
    <p:extLst>
      <p:ext uri="{BB962C8B-B14F-4D97-AF65-F5344CB8AC3E}">
        <p14:creationId xmlns:p14="http://schemas.microsoft.com/office/powerpoint/2010/main" val="306286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9584EF17-14C2-824B-81B4-85D9D687FA63}" type="slidenum">
              <a:rPr lang="en-US" altLang="x-none" smtClean="0"/>
              <a:pPr>
                <a:defRPr/>
              </a:pPr>
              <a:t>3</a:t>
            </a:fld>
            <a:endParaRPr lang="en-US" altLang="x-none"/>
          </a:p>
        </p:txBody>
      </p:sp>
    </p:spTree>
    <p:extLst>
      <p:ext uri="{BB962C8B-B14F-4D97-AF65-F5344CB8AC3E}">
        <p14:creationId xmlns:p14="http://schemas.microsoft.com/office/powerpoint/2010/main" val="112035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real figure from a real paper published in the astrophysical journal.</a:t>
            </a:r>
            <a:r>
              <a:rPr lang="en-US" baseline="0" dirty="0" smtClean="0"/>
              <a:t> You, right now--YES, YOU!--have the knowledge and tools to understand what this graphic is telling us!</a:t>
            </a:r>
          </a:p>
          <a:p>
            <a:r>
              <a:rPr lang="en-US" baseline="0" dirty="0" smtClean="0"/>
              <a:t>The blue is the star, the green is the disk, and the red is the envelope around the star</a:t>
            </a:r>
          </a:p>
          <a:p>
            <a:endParaRPr lang="en-US" dirty="0" smtClean="0"/>
          </a:p>
          <a:p>
            <a:r>
              <a:rPr lang="en-US" dirty="0" smtClean="0"/>
              <a:t>http://</a:t>
            </a:r>
            <a:r>
              <a:rPr lang="en-US" dirty="0" err="1" smtClean="0"/>
              <a:t>iopscience.iop.org</a:t>
            </a:r>
            <a:r>
              <a:rPr lang="en-US" dirty="0" smtClean="0"/>
              <a:t>/article/10.1086/508424/pdf</a:t>
            </a:r>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4</a:t>
            </a:fld>
            <a:endParaRPr lang="en-US" altLang="x-none"/>
          </a:p>
        </p:txBody>
      </p:sp>
    </p:spTree>
    <p:extLst>
      <p:ext uri="{BB962C8B-B14F-4D97-AF65-F5344CB8AC3E}">
        <p14:creationId xmlns:p14="http://schemas.microsoft.com/office/powerpoint/2010/main" val="13119122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128"/>
              </a:defRPr>
            </a:lvl1pPr>
            <a:lvl2pPr marL="742950" indent="-285750">
              <a:defRPr sz="2400">
                <a:solidFill>
                  <a:schemeClr val="tx1"/>
                </a:solidFill>
                <a:latin typeface="Times" charset="0"/>
                <a:ea typeface="ＭＳ Ｐゴシック" charset="-128"/>
              </a:defRPr>
            </a:lvl2pPr>
            <a:lvl3pPr marL="1143000" indent="-228600">
              <a:defRPr sz="2400">
                <a:solidFill>
                  <a:schemeClr val="tx1"/>
                </a:solidFill>
                <a:latin typeface="Times" charset="0"/>
                <a:ea typeface="ＭＳ Ｐゴシック" charset="-128"/>
              </a:defRPr>
            </a:lvl3pPr>
            <a:lvl4pPr marL="1600200" indent="-228600">
              <a:defRPr sz="2400">
                <a:solidFill>
                  <a:schemeClr val="tx1"/>
                </a:solidFill>
                <a:latin typeface="Times" charset="0"/>
                <a:ea typeface="ＭＳ Ｐゴシック" charset="-128"/>
              </a:defRPr>
            </a:lvl4pPr>
            <a:lvl5pPr marL="2057400" indent="-228600">
              <a:defRPr sz="2400">
                <a:solidFill>
                  <a:schemeClr val="tx1"/>
                </a:solidFill>
                <a:latin typeface="Times" charset="0"/>
                <a:ea typeface="ＭＳ Ｐゴシック" charset="-128"/>
              </a:defRPr>
            </a:lvl5pPr>
            <a:lvl6pPr marL="2514600" indent="-228600" eaLnBrk="0" fontAlgn="base" hangingPunct="0">
              <a:spcBef>
                <a:spcPct val="0"/>
              </a:spcBef>
              <a:spcAft>
                <a:spcPct val="0"/>
              </a:spcAft>
              <a:defRPr sz="2400">
                <a:solidFill>
                  <a:schemeClr val="tx1"/>
                </a:solidFill>
                <a:latin typeface="Times" charset="0"/>
                <a:ea typeface="ＭＳ Ｐゴシック" charset="-128"/>
              </a:defRPr>
            </a:lvl6pPr>
            <a:lvl7pPr marL="2971800" indent="-228600" eaLnBrk="0" fontAlgn="base" hangingPunct="0">
              <a:spcBef>
                <a:spcPct val="0"/>
              </a:spcBef>
              <a:spcAft>
                <a:spcPct val="0"/>
              </a:spcAft>
              <a:defRPr sz="2400">
                <a:solidFill>
                  <a:schemeClr val="tx1"/>
                </a:solidFill>
                <a:latin typeface="Times" charset="0"/>
                <a:ea typeface="ＭＳ Ｐゴシック" charset="-128"/>
              </a:defRPr>
            </a:lvl7pPr>
            <a:lvl8pPr marL="3429000" indent="-228600" eaLnBrk="0" fontAlgn="base" hangingPunct="0">
              <a:spcBef>
                <a:spcPct val="0"/>
              </a:spcBef>
              <a:spcAft>
                <a:spcPct val="0"/>
              </a:spcAft>
              <a:defRPr sz="2400">
                <a:solidFill>
                  <a:schemeClr val="tx1"/>
                </a:solidFill>
                <a:latin typeface="Times" charset="0"/>
                <a:ea typeface="ＭＳ Ｐゴシック" charset="-128"/>
              </a:defRPr>
            </a:lvl8pPr>
            <a:lvl9pPr marL="3886200" indent="-228600" eaLnBrk="0" fontAlgn="base" hangingPunct="0">
              <a:spcBef>
                <a:spcPct val="0"/>
              </a:spcBef>
              <a:spcAft>
                <a:spcPct val="0"/>
              </a:spcAft>
              <a:defRPr sz="2400">
                <a:solidFill>
                  <a:schemeClr val="tx1"/>
                </a:solidFill>
                <a:latin typeface="Times" charset="0"/>
                <a:ea typeface="ＭＳ Ｐゴシック" charset="-128"/>
              </a:defRPr>
            </a:lvl9pPr>
          </a:lstStyle>
          <a:p>
            <a:fld id="{50648EF1-45DF-5C4F-8BA5-2E8369E3A031}" type="slidenum">
              <a:rPr lang="en-US" altLang="x-none" sz="1200"/>
              <a:pPr/>
              <a:t>5</a:t>
            </a:fld>
            <a:endParaRPr lang="en-US" altLang="x-none" sz="1200"/>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ru-RU" altLang="x-none">
              <a:latin typeface="Times" charset="0"/>
              <a:ea typeface="ＭＳ Ｐゴシック"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Star cluster </a:t>
            </a:r>
            <a:r>
              <a:rPr lang="en-US" dirty="0" err="1" smtClean="0"/>
              <a:t>ngc</a:t>
            </a:r>
            <a:r>
              <a:rPr lang="en-US" dirty="0" smtClean="0"/>
              <a:t> 1818,</a:t>
            </a:r>
            <a:r>
              <a:rPr lang="en-US" baseline="0" dirty="0" smtClean="0"/>
              <a:t> about 50Myr old. It has intermediate-mass main sequence stars, but the high-mass stars are on the giant branch already</a:t>
            </a:r>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9</a:t>
            </a:fld>
            <a:endParaRPr lang="en-US" altLang="x-none"/>
          </a:p>
        </p:txBody>
      </p:sp>
    </p:spTree>
    <p:extLst>
      <p:ext uri="{BB962C8B-B14F-4D97-AF65-F5344CB8AC3E}">
        <p14:creationId xmlns:p14="http://schemas.microsoft.com/office/powerpoint/2010/main" val="16596202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10</a:t>
            </a:fld>
            <a:endParaRPr lang="en-US" altLang="x-none"/>
          </a:p>
        </p:txBody>
      </p:sp>
    </p:spTree>
    <p:extLst>
      <p:ext uri="{BB962C8B-B14F-4D97-AF65-F5344CB8AC3E}">
        <p14:creationId xmlns:p14="http://schemas.microsoft.com/office/powerpoint/2010/main" val="1376138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say “run out of hydrogen” what we’re really saying is the amount available at the center to keep feeding fusion</a:t>
            </a:r>
            <a:r>
              <a:rPr lang="en-US" baseline="0" dirty="0" smtClean="0"/>
              <a:t> goes down enough that fusion slows down</a:t>
            </a:r>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11</a:t>
            </a:fld>
            <a:endParaRPr lang="en-US" altLang="x-none"/>
          </a:p>
        </p:txBody>
      </p:sp>
    </p:spTree>
    <p:extLst>
      <p:ext uri="{BB962C8B-B14F-4D97-AF65-F5344CB8AC3E}">
        <p14:creationId xmlns:p14="http://schemas.microsoft.com/office/powerpoint/2010/main" val="192443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t>
            </a:r>
            <a:r>
              <a:rPr lang="en-US" dirty="0" err="1" smtClean="0"/>
              <a:t>giphy</a:t>
            </a:r>
            <a:r>
              <a:rPr lang="en-US" dirty="0" smtClean="0"/>
              <a:t> wins for the best hashtags.. I was searching for balance. But this </a:t>
            </a:r>
            <a:r>
              <a:rPr lang="en-US" dirty="0" err="1" smtClean="0"/>
              <a:t>kinda</a:t>
            </a:r>
            <a:r>
              <a:rPr lang="en-US" dirty="0" smtClean="0"/>
              <a:t> applies to stars- balanced, and then when imbalanced, they all slide to one side, which is like how gravity starts to win and</a:t>
            </a:r>
            <a:r>
              <a:rPr lang="en-US" baseline="0" dirty="0" smtClean="0"/>
              <a:t> start compression inside a star once fusion slows/stops</a:t>
            </a:r>
            <a:endParaRPr lang="en-US" dirty="0"/>
          </a:p>
        </p:txBody>
      </p:sp>
      <p:sp>
        <p:nvSpPr>
          <p:cNvPr id="4" name="Slide Number Placeholder 3"/>
          <p:cNvSpPr>
            <a:spLocks noGrp="1"/>
          </p:cNvSpPr>
          <p:nvPr>
            <p:ph type="sldNum" sz="quarter" idx="10"/>
          </p:nvPr>
        </p:nvSpPr>
        <p:spPr/>
        <p:txBody>
          <a:bodyPr/>
          <a:lstStyle/>
          <a:p>
            <a:pPr>
              <a:defRPr/>
            </a:pPr>
            <a:fld id="{3CCE0B27-1D98-F049-85C8-ABD40E8E1AAA}" type="slidenum">
              <a:rPr lang="en-US" altLang="x-none" smtClean="0"/>
              <a:pPr>
                <a:defRPr/>
              </a:pPr>
              <a:t>13</a:t>
            </a:fld>
            <a:endParaRPr lang="en-US" altLang="x-none"/>
          </a:p>
        </p:txBody>
      </p:sp>
    </p:spTree>
    <p:extLst>
      <p:ext uri="{BB962C8B-B14F-4D97-AF65-F5344CB8AC3E}">
        <p14:creationId xmlns:p14="http://schemas.microsoft.com/office/powerpoint/2010/main" val="441804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1"/>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7188AA6-A0B2-0E4E-B816-418D26A8DF13}" type="slidenum">
              <a:rPr lang="en-US" altLang="x-none"/>
              <a:pPr>
                <a:defRPr/>
              </a:pPr>
              <a:t>‹#›</a:t>
            </a:fld>
            <a:endParaRPr lang="en-US" altLang="x-none"/>
          </a:p>
        </p:txBody>
      </p:sp>
    </p:spTree>
    <p:extLst>
      <p:ext uri="{BB962C8B-B14F-4D97-AF65-F5344CB8AC3E}">
        <p14:creationId xmlns:p14="http://schemas.microsoft.com/office/powerpoint/2010/main" val="153306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A21DE404-684F-E945-9FAE-1A8B7C44E281}" type="slidenum">
              <a:rPr lang="en-US" altLang="x-none"/>
              <a:pPr>
                <a:defRPr/>
              </a:pPr>
              <a:t>‹#›</a:t>
            </a:fld>
            <a:endParaRPr lang="en-US" altLang="x-none"/>
          </a:p>
        </p:txBody>
      </p:sp>
    </p:spTree>
    <p:extLst>
      <p:ext uri="{BB962C8B-B14F-4D97-AF65-F5344CB8AC3E}">
        <p14:creationId xmlns:p14="http://schemas.microsoft.com/office/powerpoint/2010/main" val="169614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304241B-C59B-4B45-AECF-17189928E85C}" type="slidenum">
              <a:rPr lang="en-US" altLang="x-none"/>
              <a:pPr>
                <a:defRPr/>
              </a:pPr>
              <a:t>‹#›</a:t>
            </a:fld>
            <a:endParaRPr lang="en-US" altLang="x-none"/>
          </a:p>
        </p:txBody>
      </p:sp>
    </p:spTree>
    <p:extLst>
      <p:ext uri="{BB962C8B-B14F-4D97-AF65-F5344CB8AC3E}">
        <p14:creationId xmlns:p14="http://schemas.microsoft.com/office/powerpoint/2010/main" val="1405790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11125200" cy="990600"/>
          </a:xfrm>
        </p:spPr>
        <p:txBody>
          <a:bodyPr/>
          <a:lstStyle>
            <a:lvl1pPr>
              <a:defRPr sz="3600" b="1" cap="none" baseline="0"/>
            </a:lvl1pPr>
          </a:lstStyle>
          <a:p>
            <a:r>
              <a:rPr lang="en-US" smtClean="0"/>
              <a:t>Click to edit Master title style</a:t>
            </a:r>
            <a:endParaRPr lang="en-US" dirty="0"/>
          </a:p>
        </p:txBody>
      </p:sp>
      <p:sp>
        <p:nvSpPr>
          <p:cNvPr id="3" name="Content Placeholder 2"/>
          <p:cNvSpPr>
            <a:spLocks noGrp="1"/>
          </p:cNvSpPr>
          <p:nvPr>
            <p:ph idx="1"/>
          </p:nvPr>
        </p:nvSpPr>
        <p:spPr>
          <a:xfrm>
            <a:off x="533400" y="1524000"/>
            <a:ext cx="11125200" cy="4216027"/>
          </a:xfrm>
        </p:spPr>
        <p:txBody>
          <a:bodyPr>
            <a:normAutofit/>
          </a:bodyPr>
          <a:lstStyle>
            <a:lvl1pPr>
              <a:defRPr sz="2200"/>
            </a:lvl1pPr>
            <a:lvl2pPr>
              <a:defRPr sz="2200"/>
            </a:lvl2pPr>
            <a:lvl3pPr>
              <a:defRPr sz="2200"/>
            </a:lvl3pPr>
            <a:lvl4pPr>
              <a:defRPr sz="2200"/>
            </a:lvl4pPr>
            <a:lvl5pPr>
              <a:defRPr sz="2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20310B8-AC1B-E541-B571-79BBA597727F}" type="slidenum">
              <a:rPr lang="en-US" altLang="x-none"/>
              <a:pPr>
                <a:defRPr/>
              </a:pPr>
              <a:t>‹#›</a:t>
            </a:fld>
            <a:endParaRPr lang="en-US" altLang="x-none"/>
          </a:p>
        </p:txBody>
      </p:sp>
    </p:spTree>
    <p:extLst>
      <p:ext uri="{BB962C8B-B14F-4D97-AF65-F5344CB8AC3E}">
        <p14:creationId xmlns:p14="http://schemas.microsoft.com/office/powerpoint/2010/main" val="17838560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11125200" cy="990600"/>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33400" y="1447800"/>
            <a:ext cx="5320283" cy="429222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1447800"/>
            <a:ext cx="5320285" cy="429222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0"/>
          </p:nvPr>
        </p:nvSpPr>
        <p:spPr/>
        <p:txBody>
          <a:bodyPr/>
          <a:lstStyle>
            <a:lvl1pPr>
              <a:defRPr/>
            </a:lvl1pPr>
          </a:lstStyle>
          <a:p>
            <a:pPr>
              <a:defRPr/>
            </a:pPr>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B19F8970-F444-F54B-825C-9BA085C87131}" type="slidenum">
              <a:rPr lang="en-US" altLang="x-none"/>
              <a:pPr>
                <a:defRPr/>
              </a:pPr>
              <a:t>‹#›</a:t>
            </a:fld>
            <a:endParaRPr lang="en-US" altLang="x-none"/>
          </a:p>
        </p:txBody>
      </p:sp>
    </p:spTree>
    <p:extLst>
      <p:ext uri="{BB962C8B-B14F-4D97-AF65-F5344CB8AC3E}">
        <p14:creationId xmlns:p14="http://schemas.microsoft.com/office/powerpoint/2010/main" val="2488651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1"/>
          <a:lstStyle>
            <a:lvl1pPr>
              <a:defRPr sz="3800" b="1" cap="none" baseline="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14598C-4332-DE42-A616-E0D5FA6DCD97}" type="slidenum">
              <a:rPr lang="en-US" altLang="x-none"/>
              <a:pPr>
                <a:defRPr/>
              </a:pPr>
              <a:t>‹#›</a:t>
            </a:fld>
            <a:endParaRPr lang="en-US" altLang="x-none"/>
          </a:p>
        </p:txBody>
      </p:sp>
    </p:spTree>
    <p:extLst>
      <p:ext uri="{BB962C8B-B14F-4D97-AF65-F5344CB8AC3E}">
        <p14:creationId xmlns:p14="http://schemas.microsoft.com/office/powerpoint/2010/main" val="1525831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33400" y="1371601"/>
            <a:ext cx="5320284" cy="685799"/>
          </a:xfrm>
        </p:spPr>
        <p:txBody>
          <a:bodyPr anchor="b" anchorCtr="1">
            <a:normAutofit/>
          </a:bodyPr>
          <a:lstStyle>
            <a:lvl1pPr marL="0" indent="0" algn="ctr">
              <a:buNone/>
              <a:defRPr sz="2400" b="1" cap="none"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33400" y="2362201"/>
            <a:ext cx="5320284" cy="33778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2362201"/>
            <a:ext cx="5320284" cy="3377825"/>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1371601"/>
            <a:ext cx="5320284" cy="685799"/>
          </a:xfrm>
        </p:spPr>
        <p:txBody>
          <a:bodyPr anchor="b" anchorCtr="1">
            <a:normAutofit/>
          </a:bodyPr>
          <a:lstStyle>
            <a:lvl1pPr marL="0" indent="0" algn="ctr">
              <a:buNone/>
              <a:defRPr sz="2400" b="1" cap="none"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itle 9"/>
          <p:cNvSpPr>
            <a:spLocks noGrp="1"/>
          </p:cNvSpPr>
          <p:nvPr>
            <p:ph type="title"/>
          </p:nvPr>
        </p:nvSpPr>
        <p:spPr/>
        <p:txBody>
          <a:bodyPr/>
          <a:lstStyle/>
          <a:p>
            <a:r>
              <a:rPr lang="en-US" smtClean="0"/>
              <a:t>Click to edit Master title style</a:t>
            </a:r>
            <a:endParaRPr lang="en-US" dirty="0"/>
          </a:p>
        </p:txBody>
      </p:sp>
      <p:sp>
        <p:nvSpPr>
          <p:cNvPr id="7" name="Date Placeholder 3"/>
          <p:cNvSpPr>
            <a:spLocks noGrp="1"/>
          </p:cNvSpPr>
          <p:nvPr>
            <p:ph type="dt" sz="half" idx="14"/>
          </p:nvPr>
        </p:nvSpPr>
        <p:spPr/>
        <p:txBody>
          <a:bodyPr/>
          <a:lstStyle>
            <a:lvl1pPr>
              <a:defRPr/>
            </a:lvl1pPr>
          </a:lstStyle>
          <a:p>
            <a:pPr>
              <a:defRPr/>
            </a:pPr>
            <a:endParaRPr lang="en-US"/>
          </a:p>
        </p:txBody>
      </p:sp>
      <p:sp>
        <p:nvSpPr>
          <p:cNvPr id="8" name="Footer Placeholder 4"/>
          <p:cNvSpPr>
            <a:spLocks noGrp="1"/>
          </p:cNvSpPr>
          <p:nvPr>
            <p:ph type="ftr" sz="quarter" idx="15"/>
          </p:nvPr>
        </p:nvSpPr>
        <p:spPr/>
        <p:txBody>
          <a:bodyPr/>
          <a:lstStyle>
            <a:lvl1pPr>
              <a:defRPr/>
            </a:lvl1pPr>
          </a:lstStyle>
          <a:p>
            <a:pPr>
              <a:defRPr/>
            </a:pPr>
            <a:endParaRPr lang="en-US"/>
          </a:p>
        </p:txBody>
      </p:sp>
      <p:sp>
        <p:nvSpPr>
          <p:cNvPr id="9" name="Slide Number Placeholder 5"/>
          <p:cNvSpPr>
            <a:spLocks noGrp="1"/>
          </p:cNvSpPr>
          <p:nvPr>
            <p:ph type="sldNum" sz="quarter" idx="16"/>
          </p:nvPr>
        </p:nvSpPr>
        <p:spPr/>
        <p:txBody>
          <a:bodyPr/>
          <a:lstStyle>
            <a:lvl1pPr>
              <a:defRPr/>
            </a:lvl1pPr>
          </a:lstStyle>
          <a:p>
            <a:pPr>
              <a:defRPr/>
            </a:pPr>
            <a:fld id="{9351F80B-AA2A-5A40-8289-D5D45231CB9A}" type="slidenum">
              <a:rPr lang="en-US" altLang="x-none"/>
              <a:pPr>
                <a:defRPr/>
              </a:pPr>
              <a:t>‹#›</a:t>
            </a:fld>
            <a:endParaRPr lang="en-US" altLang="x-none"/>
          </a:p>
        </p:txBody>
      </p:sp>
    </p:spTree>
    <p:extLst>
      <p:ext uri="{BB962C8B-B14F-4D97-AF65-F5344CB8AC3E}">
        <p14:creationId xmlns:p14="http://schemas.microsoft.com/office/powerpoint/2010/main" val="1544531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3"/>
          <p:cNvSpPr>
            <a:spLocks noGrp="1"/>
          </p:cNvSpPr>
          <p:nvPr>
            <p:ph type="dt" sz="half" idx="10"/>
          </p:nvPr>
        </p:nvSpPr>
        <p:spPr/>
        <p:txBody>
          <a:bodyPr/>
          <a:lstStyle>
            <a:lvl1pPr>
              <a:defRPr/>
            </a:lvl1pPr>
          </a:lstStyle>
          <a:p>
            <a:pPr>
              <a:defRPr/>
            </a:pPr>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F92C0A70-D146-C940-8592-BE3C2CEF8B70}" type="slidenum">
              <a:rPr lang="en-US" altLang="x-none"/>
              <a:pPr>
                <a:defRPr/>
              </a:pPr>
              <a:t>‹#›</a:t>
            </a:fld>
            <a:endParaRPr lang="en-US" altLang="x-none"/>
          </a:p>
        </p:txBody>
      </p:sp>
    </p:spTree>
    <p:extLst>
      <p:ext uri="{BB962C8B-B14F-4D97-AF65-F5344CB8AC3E}">
        <p14:creationId xmlns:p14="http://schemas.microsoft.com/office/powerpoint/2010/main" val="1521248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C0D9DEE5-63F0-D742-846B-565C553BDCDE}" type="slidenum">
              <a:rPr lang="en-US" altLang="x-none"/>
              <a:pPr>
                <a:defRPr/>
              </a:pPr>
              <a:t>‹#›</a:t>
            </a:fld>
            <a:endParaRPr lang="en-US" altLang="x-none"/>
          </a:p>
        </p:txBody>
      </p:sp>
    </p:spTree>
    <p:extLst>
      <p:ext uri="{BB962C8B-B14F-4D97-AF65-F5344CB8AC3E}">
        <p14:creationId xmlns:p14="http://schemas.microsoft.com/office/powerpoint/2010/main" val="1257133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Rectangle 4"/>
          <p:cNvSpPr/>
          <p:nvPr/>
        </p:nvSpPr>
        <p:spPr>
          <a:xfrm>
            <a:off x="0" y="0"/>
            <a:ext cx="6096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1">
            <a:noAutofit/>
          </a:bodyPr>
          <a:lstStyle>
            <a:lvl1pPr>
              <a:defRPr sz="36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6" name="Date Placeholder 8"/>
          <p:cNvSpPr>
            <a:spLocks noGrp="1"/>
          </p:cNvSpPr>
          <p:nvPr>
            <p:ph type="dt" sz="half" idx="10"/>
          </p:nvPr>
        </p:nvSpPr>
        <p:spPr/>
        <p:txBody>
          <a:bodyPr/>
          <a:lstStyle>
            <a:lvl1pPr>
              <a:defRPr/>
            </a:lvl1pPr>
          </a:lstStyle>
          <a:p>
            <a:pPr>
              <a:defRPr/>
            </a:pPr>
            <a:endParaRPr lang="en-US"/>
          </a:p>
        </p:txBody>
      </p:sp>
      <p:sp>
        <p:nvSpPr>
          <p:cNvPr id="7" name="Footer Placeholder 9"/>
          <p:cNvSpPr>
            <a:spLocks noGrp="1"/>
          </p:cNvSpPr>
          <p:nvPr>
            <p:ph type="ftr" sz="quarter" idx="11"/>
          </p:nvPr>
        </p:nvSpPr>
        <p:spPr>
          <a:xfrm>
            <a:off x="804863" y="6235700"/>
            <a:ext cx="5124450" cy="320675"/>
          </a:xfrm>
        </p:spPr>
        <p:txBody>
          <a:bodyPr/>
          <a:lstStyle>
            <a:lvl1pPr>
              <a:defRPr>
                <a:solidFill>
                  <a:srgbClr val="FFFFFF">
                    <a:alpha val="70000"/>
                  </a:srgbClr>
                </a:solidFill>
              </a:defRPr>
            </a:lvl1pPr>
          </a:lstStyle>
          <a:p>
            <a:pPr>
              <a:defRPr/>
            </a:pPr>
            <a:endParaRPr lang="en-US"/>
          </a:p>
        </p:txBody>
      </p:sp>
      <p:sp>
        <p:nvSpPr>
          <p:cNvPr id="8" name="Slide Number Placeholder 10"/>
          <p:cNvSpPr>
            <a:spLocks noGrp="1"/>
          </p:cNvSpPr>
          <p:nvPr>
            <p:ph type="sldNum" sz="quarter" idx="12"/>
          </p:nvPr>
        </p:nvSpPr>
        <p:spPr/>
        <p:txBody>
          <a:bodyPr/>
          <a:lstStyle>
            <a:lvl1pPr>
              <a:defRPr/>
            </a:lvl1pPr>
          </a:lstStyle>
          <a:p>
            <a:pPr>
              <a:defRPr/>
            </a:pPr>
            <a:fld id="{A3A63ED2-02F5-4E4F-A2D6-C1B5502057D3}" type="slidenum">
              <a:rPr lang="en-US" altLang="x-none"/>
              <a:pPr>
                <a:defRPr/>
              </a:pPr>
              <a:t>‹#›</a:t>
            </a:fld>
            <a:endParaRPr lang="en-US" altLang="x-none"/>
          </a:p>
        </p:txBody>
      </p:sp>
    </p:spTree>
    <p:extLst>
      <p:ext uri="{BB962C8B-B14F-4D97-AF65-F5344CB8AC3E}">
        <p14:creationId xmlns:p14="http://schemas.microsoft.com/office/powerpoint/2010/main" val="506134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Rectangle 4"/>
          <p:cNvSpPr/>
          <p:nvPr/>
        </p:nvSpPr>
        <p:spPr>
          <a:xfrm>
            <a:off x="0" y="0"/>
            <a:ext cx="6096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1">
            <a:noAutofit/>
          </a:bodyPr>
          <a:lstStyle>
            <a:lvl1pPr>
              <a:defRPr sz="36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rtlCol="0">
            <a:normAutofit/>
          </a:bodyPr>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endParaRPr lang="en-US" noProof="0" dirty="0"/>
          </a:p>
        </p:txBody>
      </p:sp>
      <p:sp>
        <p:nvSpPr>
          <p:cNvPr id="4" name="Text Placeholder 3"/>
          <p:cNvSpPr>
            <a:spLocks noGrp="1"/>
          </p:cNvSpPr>
          <p:nvPr>
            <p:ph type="body" sz="half" idx="2"/>
          </p:nvPr>
        </p:nvSpPr>
        <p:spPr>
          <a:xfrm>
            <a:off x="1115568" y="3549918"/>
            <a:ext cx="3794760" cy="2194037"/>
          </a:xfrm>
        </p:spPr>
        <p:txBody>
          <a:bodyPr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6"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pPr>
              <a:defRPr/>
            </a:pPr>
            <a:endParaRPr lang="en-US"/>
          </a:p>
        </p:txBody>
      </p:sp>
      <p:sp>
        <p:nvSpPr>
          <p:cNvPr id="7" name="Footer Placeholder 8"/>
          <p:cNvSpPr>
            <a:spLocks noGrp="1"/>
          </p:cNvSpPr>
          <p:nvPr>
            <p:ph type="ftr" sz="quarter" idx="11"/>
          </p:nvPr>
        </p:nvSpPr>
        <p:spPr>
          <a:xfrm>
            <a:off x="804863" y="6235700"/>
            <a:ext cx="5124450" cy="320675"/>
          </a:xfrm>
        </p:spPr>
        <p:txBody>
          <a:bodyPr/>
          <a:lstStyle>
            <a:lvl1pPr>
              <a:defRPr>
                <a:solidFill>
                  <a:srgbClr val="FFFFFF">
                    <a:alpha val="70000"/>
                  </a:srgbClr>
                </a:solidFill>
              </a:defRPr>
            </a:lvl1pPr>
          </a:lstStyle>
          <a:p>
            <a:pPr>
              <a:defRPr/>
            </a:pPr>
            <a:endParaRPr lang="en-US"/>
          </a:p>
        </p:txBody>
      </p:sp>
      <p:sp>
        <p:nvSpPr>
          <p:cNvPr id="8" name="Slide Number Placeholder 9"/>
          <p:cNvSpPr>
            <a:spLocks noGrp="1"/>
          </p:cNvSpPr>
          <p:nvPr>
            <p:ph type="sldNum" sz="quarter" idx="12"/>
          </p:nvPr>
        </p:nvSpPr>
        <p:spPr/>
        <p:txBody>
          <a:bodyPr/>
          <a:lstStyle>
            <a:lvl1pPr>
              <a:defRPr/>
            </a:lvl1pPr>
          </a:lstStyle>
          <a:p>
            <a:pPr>
              <a:defRPr/>
            </a:pPr>
            <a:fld id="{972C7FA7-470C-2A47-8A3C-4FB554DD8CA5}" type="slidenum">
              <a:rPr lang="en-US" altLang="x-none"/>
              <a:pPr>
                <a:defRPr/>
              </a:pPr>
              <a:t>‹#›</a:t>
            </a:fld>
            <a:endParaRPr lang="en-US" altLang="x-none"/>
          </a:p>
        </p:txBody>
      </p:sp>
    </p:spTree>
    <p:extLst>
      <p:ext uri="{BB962C8B-B14F-4D97-AF65-F5344CB8AC3E}">
        <p14:creationId xmlns:p14="http://schemas.microsoft.com/office/powerpoint/2010/main" val="42695870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533400" y="152400"/>
            <a:ext cx="11125200" cy="91440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1027" name="Text Placeholder 2"/>
          <p:cNvSpPr>
            <a:spLocks noGrp="1"/>
          </p:cNvSpPr>
          <p:nvPr>
            <p:ph type="body" idx="1"/>
          </p:nvPr>
        </p:nvSpPr>
        <p:spPr bwMode="auto">
          <a:xfrm>
            <a:off x="533400" y="1447800"/>
            <a:ext cx="11125200" cy="4770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x-none"/>
              <a:t>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4" name="Date Placeholder 3"/>
          <p:cNvSpPr>
            <a:spLocks noGrp="1"/>
          </p:cNvSpPr>
          <p:nvPr>
            <p:ph type="dt" sz="half" idx="2"/>
          </p:nvPr>
        </p:nvSpPr>
        <p:spPr>
          <a:xfrm>
            <a:off x="7821613" y="6238875"/>
            <a:ext cx="2754312" cy="323850"/>
          </a:xfrm>
          <a:prstGeom prst="rect">
            <a:avLst/>
          </a:prstGeom>
        </p:spPr>
        <p:txBody>
          <a:bodyPr vert="horz" lIns="91440" tIns="45720" rIns="91440" bIns="45720" rtlCol="0" anchor="ctr"/>
          <a:lstStyle>
            <a:lvl1pPr algn="r">
              <a:defRPr sz="1050">
                <a:solidFill>
                  <a:schemeClr val="tx1">
                    <a:alpha val="70000"/>
                  </a:schemeClr>
                </a:solidFill>
                <a:cs typeface="+mn-cs"/>
              </a:defRPr>
            </a:lvl1pPr>
          </a:lstStyle>
          <a:p>
            <a:pPr>
              <a:defRPr/>
            </a:pPr>
            <a:endParaRPr lang="en-US"/>
          </a:p>
        </p:txBody>
      </p:sp>
      <p:sp>
        <p:nvSpPr>
          <p:cNvPr id="5" name="Footer Placeholder 4"/>
          <p:cNvSpPr>
            <a:spLocks noGrp="1"/>
          </p:cNvSpPr>
          <p:nvPr>
            <p:ph type="ftr" sz="quarter" idx="3"/>
          </p:nvPr>
        </p:nvSpPr>
        <p:spPr>
          <a:xfrm>
            <a:off x="1600200" y="6235700"/>
            <a:ext cx="5900738" cy="320675"/>
          </a:xfrm>
          <a:prstGeom prst="rect">
            <a:avLst/>
          </a:prstGeom>
        </p:spPr>
        <p:txBody>
          <a:bodyPr vert="horz" lIns="91440" tIns="45720" rIns="91440" bIns="45720" rtlCol="0" anchor="ctr"/>
          <a:lstStyle>
            <a:lvl1pPr algn="l">
              <a:defRPr sz="1050">
                <a:solidFill>
                  <a:schemeClr val="tx1">
                    <a:alpha val="70000"/>
                  </a:schemeClr>
                </a:solidFill>
                <a:cs typeface="+mn-cs"/>
              </a:defRPr>
            </a:lvl1pPr>
          </a:lstStyle>
          <a:p>
            <a:pPr>
              <a:defRPr/>
            </a:pPr>
            <a:endParaRPr lang="en-US"/>
          </a:p>
        </p:txBody>
      </p:sp>
      <p:sp>
        <p:nvSpPr>
          <p:cNvPr id="6" name="Slide Number Placeholder 5"/>
          <p:cNvSpPr>
            <a:spLocks noGrp="1"/>
          </p:cNvSpPr>
          <p:nvPr>
            <p:ph type="sldNum" sz="quarter" idx="4"/>
          </p:nvPr>
        </p:nvSpPr>
        <p:spPr>
          <a:xfrm>
            <a:off x="10758488" y="6218238"/>
            <a:ext cx="366712" cy="365125"/>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cs typeface="+mn-cs"/>
              </a:defRPr>
            </a:lvl1pPr>
          </a:lstStyle>
          <a:p>
            <a:pPr>
              <a:defRPr/>
            </a:pPr>
            <a:fld id="{7CBA441A-913D-694D-AB0B-3CB2C6C1582B}" type="slidenum">
              <a:rPr lang="en-US" altLang="x-none"/>
              <a:pPr>
                <a:defRPr/>
              </a:pPr>
              <a:t>‹#›</a:t>
            </a:fld>
            <a:endParaRPr lang="en-US" altLang="x-none"/>
          </a:p>
        </p:txBody>
      </p:sp>
    </p:spTree>
  </p:cSld>
  <p:clrMap bg1="lt1" tx1="dk1" bg2="lt2" tx2="dk2" accent1="accent1" accent2="accent2" accent3="accent3" accent4="accent4" accent5="accent5" accent6="accent6" hlink="hlink" folHlink="folHlink"/>
  <p:sldLayoutIdLst>
    <p:sldLayoutId id="2147483864" r:id="rId1"/>
    <p:sldLayoutId id="2147483865" r:id="rId2"/>
    <p:sldLayoutId id="2147483866" r:id="rId3"/>
    <p:sldLayoutId id="2147483867" r:id="rId4"/>
    <p:sldLayoutId id="2147483868" r:id="rId5"/>
    <p:sldLayoutId id="2147483869" r:id="rId6"/>
    <p:sldLayoutId id="2147483870" r:id="rId7"/>
    <p:sldLayoutId id="2147483873" r:id="rId8"/>
    <p:sldLayoutId id="2147483874" r:id="rId9"/>
    <p:sldLayoutId id="2147483871" r:id="rId10"/>
    <p:sldLayoutId id="2147483872" r:id="rId11"/>
  </p:sldLayoutIdLst>
  <p:txStyles>
    <p:titleStyle>
      <a:lvl1pPr algn="ctr" rtl="0" eaLnBrk="0" fontAlgn="base" hangingPunct="0">
        <a:lnSpc>
          <a:spcPct val="90000"/>
        </a:lnSpc>
        <a:spcBef>
          <a:spcPct val="0"/>
        </a:spcBef>
        <a:spcAft>
          <a:spcPct val="0"/>
        </a:spcAft>
        <a:defRPr sz="3600" b="1" kern="1200" spc="200">
          <a:solidFill>
            <a:srgbClr val="262626"/>
          </a:solidFill>
          <a:latin typeface="+mj-lt"/>
          <a:ea typeface="+mj-ea"/>
          <a:cs typeface="+mj-cs"/>
        </a:defRPr>
      </a:lvl1pPr>
      <a:lvl2pPr algn="ctr" rtl="0" eaLnBrk="0" fontAlgn="base" hangingPunct="0">
        <a:lnSpc>
          <a:spcPct val="90000"/>
        </a:lnSpc>
        <a:spcBef>
          <a:spcPct val="0"/>
        </a:spcBef>
        <a:spcAft>
          <a:spcPct val="0"/>
        </a:spcAft>
        <a:defRPr sz="3600" b="1">
          <a:solidFill>
            <a:srgbClr val="262626"/>
          </a:solidFill>
          <a:latin typeface="Gill Sans MT" charset="0"/>
        </a:defRPr>
      </a:lvl2pPr>
      <a:lvl3pPr algn="ctr" rtl="0" eaLnBrk="0" fontAlgn="base" hangingPunct="0">
        <a:lnSpc>
          <a:spcPct val="90000"/>
        </a:lnSpc>
        <a:spcBef>
          <a:spcPct val="0"/>
        </a:spcBef>
        <a:spcAft>
          <a:spcPct val="0"/>
        </a:spcAft>
        <a:defRPr sz="3600" b="1">
          <a:solidFill>
            <a:srgbClr val="262626"/>
          </a:solidFill>
          <a:latin typeface="Gill Sans MT" charset="0"/>
        </a:defRPr>
      </a:lvl3pPr>
      <a:lvl4pPr algn="ctr" rtl="0" eaLnBrk="0" fontAlgn="base" hangingPunct="0">
        <a:lnSpc>
          <a:spcPct val="90000"/>
        </a:lnSpc>
        <a:spcBef>
          <a:spcPct val="0"/>
        </a:spcBef>
        <a:spcAft>
          <a:spcPct val="0"/>
        </a:spcAft>
        <a:defRPr sz="3600" b="1">
          <a:solidFill>
            <a:srgbClr val="262626"/>
          </a:solidFill>
          <a:latin typeface="Gill Sans MT" charset="0"/>
        </a:defRPr>
      </a:lvl4pPr>
      <a:lvl5pPr algn="ctr" rtl="0" eaLnBrk="0" fontAlgn="base" hangingPunct="0">
        <a:lnSpc>
          <a:spcPct val="90000"/>
        </a:lnSpc>
        <a:spcBef>
          <a:spcPct val="0"/>
        </a:spcBef>
        <a:spcAft>
          <a:spcPct val="0"/>
        </a:spcAft>
        <a:defRPr sz="3600" b="1">
          <a:solidFill>
            <a:srgbClr val="262626"/>
          </a:solidFill>
          <a:latin typeface="Gill Sans MT" charset="0"/>
        </a:defRPr>
      </a:lvl5pPr>
      <a:lvl6pPr marL="457200" algn="ctr" rtl="0" eaLnBrk="1" fontAlgn="base" hangingPunct="1">
        <a:lnSpc>
          <a:spcPct val="90000"/>
        </a:lnSpc>
        <a:spcBef>
          <a:spcPct val="0"/>
        </a:spcBef>
        <a:spcAft>
          <a:spcPct val="0"/>
        </a:spcAft>
        <a:defRPr sz="3600" b="1">
          <a:solidFill>
            <a:srgbClr val="262626"/>
          </a:solidFill>
          <a:latin typeface="Gill Sans MT" charset="0"/>
        </a:defRPr>
      </a:lvl6pPr>
      <a:lvl7pPr marL="914400" algn="ctr" rtl="0" eaLnBrk="1" fontAlgn="base" hangingPunct="1">
        <a:lnSpc>
          <a:spcPct val="90000"/>
        </a:lnSpc>
        <a:spcBef>
          <a:spcPct val="0"/>
        </a:spcBef>
        <a:spcAft>
          <a:spcPct val="0"/>
        </a:spcAft>
        <a:defRPr sz="3600" b="1">
          <a:solidFill>
            <a:srgbClr val="262626"/>
          </a:solidFill>
          <a:latin typeface="Gill Sans MT" charset="0"/>
        </a:defRPr>
      </a:lvl7pPr>
      <a:lvl8pPr marL="1371600" algn="ctr" rtl="0" eaLnBrk="1" fontAlgn="base" hangingPunct="1">
        <a:lnSpc>
          <a:spcPct val="90000"/>
        </a:lnSpc>
        <a:spcBef>
          <a:spcPct val="0"/>
        </a:spcBef>
        <a:spcAft>
          <a:spcPct val="0"/>
        </a:spcAft>
        <a:defRPr sz="3600" b="1">
          <a:solidFill>
            <a:srgbClr val="262626"/>
          </a:solidFill>
          <a:latin typeface="Gill Sans MT" charset="0"/>
        </a:defRPr>
      </a:lvl8pPr>
      <a:lvl9pPr marL="1828800" algn="ctr" rtl="0" eaLnBrk="1" fontAlgn="base" hangingPunct="1">
        <a:lnSpc>
          <a:spcPct val="90000"/>
        </a:lnSpc>
        <a:spcBef>
          <a:spcPct val="0"/>
        </a:spcBef>
        <a:spcAft>
          <a:spcPct val="0"/>
        </a:spcAft>
        <a:defRPr sz="3600" b="1">
          <a:solidFill>
            <a:srgbClr val="262626"/>
          </a:solidFill>
          <a:latin typeface="Gill Sans MT" charset="0"/>
        </a:defRPr>
      </a:lvl9pPr>
    </p:titleStyle>
    <p:bodyStyle>
      <a:lvl1pPr marL="228600" indent="-228600" algn="l" rtl="0" eaLnBrk="0" fontAlgn="base" hangingPunct="0">
        <a:spcBef>
          <a:spcPts val="1000"/>
        </a:spcBef>
        <a:spcAft>
          <a:spcPct val="0"/>
        </a:spcAft>
        <a:buClr>
          <a:schemeClr val="accent2"/>
        </a:buClr>
        <a:buFont typeface="Arial" charset="0"/>
        <a:buChar char="•"/>
        <a:defRPr sz="2200" kern="1200">
          <a:solidFill>
            <a:srgbClr val="262626"/>
          </a:solidFill>
          <a:latin typeface="+mn-lt"/>
          <a:ea typeface="+mn-ea"/>
          <a:cs typeface="+mn-cs"/>
        </a:defRPr>
      </a:lvl1pPr>
      <a:lvl2pPr marL="457200" indent="-228600" algn="l" rtl="0" eaLnBrk="0" fontAlgn="base" hangingPunct="0">
        <a:spcBef>
          <a:spcPts val="1000"/>
        </a:spcBef>
        <a:spcAft>
          <a:spcPct val="0"/>
        </a:spcAft>
        <a:buClr>
          <a:schemeClr val="accent2"/>
        </a:buClr>
        <a:buFont typeface="Arial" charset="0"/>
        <a:buChar char="•"/>
        <a:defRPr sz="2200" kern="1200">
          <a:solidFill>
            <a:srgbClr val="262626"/>
          </a:solidFill>
          <a:latin typeface="+mn-lt"/>
          <a:ea typeface="+mn-ea"/>
          <a:cs typeface="+mn-cs"/>
        </a:defRPr>
      </a:lvl2pPr>
      <a:lvl3pPr marL="685800" indent="-228600" algn="l" rtl="0" eaLnBrk="0" fontAlgn="base" hangingPunct="0">
        <a:spcBef>
          <a:spcPts val="1000"/>
        </a:spcBef>
        <a:spcAft>
          <a:spcPct val="0"/>
        </a:spcAft>
        <a:buClr>
          <a:schemeClr val="accent2"/>
        </a:buClr>
        <a:buFont typeface="Arial" charset="0"/>
        <a:buChar char="•"/>
        <a:defRPr sz="2200" kern="1200">
          <a:solidFill>
            <a:srgbClr val="262626"/>
          </a:solidFill>
          <a:latin typeface="+mn-lt"/>
          <a:ea typeface="+mn-ea"/>
          <a:cs typeface="+mn-cs"/>
        </a:defRPr>
      </a:lvl3pPr>
      <a:lvl4pPr marL="914400" indent="-228600" algn="l" rtl="0" eaLnBrk="0" fontAlgn="base" hangingPunct="0">
        <a:spcBef>
          <a:spcPts val="1000"/>
        </a:spcBef>
        <a:spcAft>
          <a:spcPct val="0"/>
        </a:spcAft>
        <a:buClr>
          <a:schemeClr val="accent2"/>
        </a:buClr>
        <a:buFont typeface="Arial" charset="0"/>
        <a:buChar char="•"/>
        <a:defRPr sz="2200" kern="1200">
          <a:solidFill>
            <a:srgbClr val="262626"/>
          </a:solidFill>
          <a:latin typeface="+mn-lt"/>
          <a:ea typeface="+mn-ea"/>
          <a:cs typeface="+mn-cs"/>
        </a:defRPr>
      </a:lvl4pPr>
      <a:lvl5pPr marL="1143000" indent="-228600" algn="l" rtl="0" eaLnBrk="0" fontAlgn="base" hangingPunct="0">
        <a:spcBef>
          <a:spcPts val="1000"/>
        </a:spcBef>
        <a:spcAft>
          <a:spcPct val="0"/>
        </a:spcAft>
        <a:buClr>
          <a:schemeClr val="accent2"/>
        </a:buClr>
        <a:buFont typeface="Arial" charset="0"/>
        <a:buChar char="•"/>
        <a:defRPr sz="2200" kern="1200">
          <a:solidFill>
            <a:srgbClr val="262626"/>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3.xml.rels><?xml version="1.0" encoding="UTF-8" standalone="yes"?>
<Relationships xmlns="http://schemas.openxmlformats.org/package/2006/relationships"><Relationship Id="rId3" Type="http://schemas.openxmlformats.org/officeDocument/2006/relationships/image" Target="../media/image11.gif"/><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7.tif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tiff"/></Relationships>
</file>

<file path=ppt/slides/_rels/slide23.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Title 1"/>
          <p:cNvSpPr>
            <a:spLocks noGrp="1"/>
          </p:cNvSpPr>
          <p:nvPr>
            <p:ph type="title"/>
          </p:nvPr>
        </p:nvSpPr>
        <p:spPr/>
        <p:txBody>
          <a:bodyPr>
            <a:normAutofit/>
          </a:bodyPr>
          <a:lstStyle/>
          <a:p>
            <a:pPr eaLnBrk="1" fontAlgn="auto" hangingPunct="1">
              <a:spcAft>
                <a:spcPts val="0"/>
              </a:spcAft>
              <a:defRPr/>
            </a:pPr>
            <a:r>
              <a:rPr lang="en-US" altLang="x-none" dirty="0" smtClean="0"/>
              <a:t>A brief aside</a:t>
            </a:r>
            <a:r>
              <a:rPr lang="mr-IN" altLang="x-none" dirty="0" smtClean="0"/>
              <a:t>…</a:t>
            </a:r>
            <a:r>
              <a:rPr lang="en-US" altLang="x-none" dirty="0" smtClean="0"/>
              <a:t> on neurodiversity, and errata</a:t>
            </a:r>
            <a:endParaRPr lang="en-US" altLang="x-none" dirty="0"/>
          </a:p>
        </p:txBody>
      </p:sp>
      <p:pic>
        <p:nvPicPr>
          <p:cNvPr id="4" name="Content Placeholder 3"/>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533400" y="2099718"/>
            <a:ext cx="5319713" cy="2988763"/>
          </a:xfrm>
        </p:spPr>
      </p:pic>
      <p:sp>
        <p:nvSpPr>
          <p:cNvPr id="5" name="Content Placeholder 4"/>
          <p:cNvSpPr>
            <a:spLocks noGrp="1"/>
          </p:cNvSpPr>
          <p:nvPr>
            <p:ph sz="half" idx="2"/>
          </p:nvPr>
        </p:nvSpPr>
        <p:spPr>
          <a:xfrm>
            <a:off x="6338315" y="1447800"/>
            <a:ext cx="5320285" cy="5410200"/>
          </a:xfrm>
        </p:spPr>
        <p:txBody>
          <a:bodyPr/>
          <a:lstStyle/>
          <a:p>
            <a:r>
              <a:rPr lang="en-US" dirty="0" smtClean="0"/>
              <a:t>Last class, I was talking about Voyager (again), the Golden Record, and the pioneer plaques</a:t>
            </a:r>
          </a:p>
          <a:p>
            <a:r>
              <a:rPr lang="en-US" dirty="0" smtClean="0"/>
              <a:t>I mentioned the Vitruvian Man as appearing on the plaque. I was wrong about 2 things</a:t>
            </a:r>
          </a:p>
          <a:p>
            <a:pPr lvl="1"/>
            <a:r>
              <a:rPr lang="en-US" dirty="0" smtClean="0"/>
              <a:t>1. It wasn’t the Vitruvian Man, it was just a cartoon of a man and a woman</a:t>
            </a:r>
          </a:p>
          <a:p>
            <a:pPr lvl="1"/>
            <a:r>
              <a:rPr lang="en-US" dirty="0" smtClean="0"/>
              <a:t>2. I said </a:t>
            </a:r>
            <a:r>
              <a:rPr lang="en-US" dirty="0" err="1" smtClean="0"/>
              <a:t>Michaelangelo’s</a:t>
            </a:r>
            <a:r>
              <a:rPr lang="en-US" dirty="0" smtClean="0"/>
              <a:t> Vitruvian Man- </a:t>
            </a:r>
            <a:r>
              <a:rPr lang="en-US" dirty="0" err="1" smtClean="0"/>
              <a:t>obv</a:t>
            </a:r>
            <a:r>
              <a:rPr lang="en-US" dirty="0" smtClean="0"/>
              <a:t>, that was da Vinci</a:t>
            </a:r>
          </a:p>
          <a:p>
            <a:r>
              <a:rPr lang="en-US" dirty="0" smtClean="0"/>
              <a:t>I think there’s a point to be made here about how our brains work, and understanding how we approach learning, both in our chosen disciplines and outside of them</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life of a low-mass star</a:t>
            </a:r>
            <a:endParaRPr lang="en-US" dirty="0"/>
          </a:p>
        </p:txBody>
      </p:sp>
      <p:sp>
        <p:nvSpPr>
          <p:cNvPr id="3" name="Content Placeholder 2"/>
          <p:cNvSpPr>
            <a:spLocks noGrp="1"/>
          </p:cNvSpPr>
          <p:nvPr>
            <p:ph idx="1"/>
          </p:nvPr>
        </p:nvSpPr>
        <p:spPr>
          <a:xfrm>
            <a:off x="533400" y="1524000"/>
            <a:ext cx="7010400" cy="4216027"/>
          </a:xfrm>
        </p:spPr>
        <p:txBody>
          <a:bodyPr>
            <a:normAutofit lnSpcReduction="10000"/>
          </a:bodyPr>
          <a:lstStyle/>
          <a:p>
            <a:r>
              <a:rPr lang="en-US" dirty="0" smtClean="0"/>
              <a:t>Stellar mass, core temperature (rate of fusion), determine the interior structure of stars</a:t>
            </a:r>
          </a:p>
          <a:p>
            <a:pPr lvl="1"/>
            <a:r>
              <a:rPr lang="en-US" dirty="0" smtClean="0"/>
              <a:t>In the Sun’s radiative zone, plasma so dense, photons pass through (scattering, absorbing/being re-emitted) before plasma even flows</a:t>
            </a:r>
          </a:p>
          <a:p>
            <a:pPr lvl="1"/>
            <a:r>
              <a:rPr lang="en-US" dirty="0" smtClean="0"/>
              <a:t>Cooler, less dense upper layers move more easily</a:t>
            </a:r>
          </a:p>
          <a:p>
            <a:pPr lvl="1"/>
            <a:endParaRPr lang="en-US" dirty="0"/>
          </a:p>
          <a:p>
            <a:r>
              <a:rPr lang="en-US" dirty="0" smtClean="0"/>
              <a:t>As stars churn about inside, they’re also rotating</a:t>
            </a:r>
          </a:p>
          <a:p>
            <a:pPr lvl="1"/>
            <a:r>
              <a:rPr lang="en-US" dirty="0" smtClean="0"/>
              <a:t>Young stars rotate more rapidly than older stars</a:t>
            </a:r>
          </a:p>
          <a:p>
            <a:pPr lvl="1"/>
            <a:r>
              <a:rPr lang="en-US" dirty="0" smtClean="0"/>
              <a:t>Rotation, stars’ interiors, related to how much magnetic activity we observe</a:t>
            </a:r>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7396" t="13155" b="6304"/>
          <a:stretch/>
        </p:blipFill>
        <p:spPr>
          <a:xfrm>
            <a:off x="7543800" y="3083260"/>
            <a:ext cx="4448556" cy="3745837"/>
          </a:xfrm>
          <a:prstGeom prst="rect">
            <a:avLst/>
          </a:prstGeom>
        </p:spPr>
      </p:pic>
    </p:spTree>
    <p:extLst>
      <p:ext uri="{BB962C8B-B14F-4D97-AF65-F5344CB8AC3E}">
        <p14:creationId xmlns:p14="http://schemas.microsoft.com/office/powerpoint/2010/main" val="1405340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life of a low-mass star: red giant phase</a:t>
            </a:r>
            <a:endParaRPr lang="en-US" dirty="0"/>
          </a:p>
        </p:txBody>
      </p:sp>
      <p:sp>
        <p:nvSpPr>
          <p:cNvPr id="3" name="Content Placeholder 2"/>
          <p:cNvSpPr>
            <a:spLocks noGrp="1"/>
          </p:cNvSpPr>
          <p:nvPr>
            <p:ph idx="1"/>
          </p:nvPr>
        </p:nvSpPr>
        <p:spPr>
          <a:xfrm>
            <a:off x="533400" y="1524000"/>
            <a:ext cx="11125200" cy="5181600"/>
          </a:xfrm>
        </p:spPr>
        <p:txBody>
          <a:bodyPr/>
          <a:lstStyle/>
          <a:p>
            <a:r>
              <a:rPr lang="en-US" dirty="0" smtClean="0"/>
              <a:t>Let’s consider what will happen when the Sun runs out of H to fuse at its core</a:t>
            </a:r>
          </a:p>
          <a:p>
            <a:r>
              <a:rPr lang="en-US" dirty="0" smtClean="0"/>
              <a:t>Remember that the center of the Sun is the most dense part: the core will start to contract</a:t>
            </a:r>
          </a:p>
          <a:p>
            <a:r>
              <a:rPr lang="en-US" dirty="0" smtClean="0"/>
              <a:t>As the core contracts, it heats up, beginning fusion of the hydrogen that was outside of the core and never burned</a:t>
            </a:r>
          </a:p>
          <a:p>
            <a:pPr lvl="1"/>
            <a:r>
              <a:rPr lang="en-US" i="1" dirty="0" smtClean="0"/>
              <a:t>Hydrogen shell fusion</a:t>
            </a:r>
            <a:endParaRPr lang="en-US" dirty="0" smtClean="0"/>
          </a:p>
          <a:p>
            <a:pPr lvl="1"/>
            <a:r>
              <a:rPr lang="en-US" dirty="0" smtClean="0"/>
              <a:t>Because of this new round of fusion, the Sun’s core will contract while the shell burning H makes the Sun’s outer layers expand</a:t>
            </a:r>
          </a:p>
          <a:p>
            <a:pPr lvl="1"/>
            <a:r>
              <a:rPr lang="en-US" dirty="0" smtClean="0"/>
              <a:t>Meanwhile, the shell produces He that adds to the Sun’s core’s mass</a:t>
            </a:r>
          </a:p>
          <a:p>
            <a:pPr lvl="1"/>
            <a:r>
              <a:rPr lang="en-US" dirty="0" smtClean="0"/>
              <a:t>Under contraction, the shell keeps getting hotter and fusing faster, and the Sun’s outer layers keep puffing up</a:t>
            </a:r>
          </a:p>
          <a:p>
            <a:pPr lvl="2"/>
            <a:r>
              <a:rPr lang="en-US" dirty="0" smtClean="0"/>
              <a:t>Cool side effect: larger radius = lower escape speed! Stellar wind gets stronger and stronger</a:t>
            </a:r>
          </a:p>
        </p:txBody>
      </p:sp>
    </p:spTree>
    <p:extLst>
      <p:ext uri="{BB962C8B-B14F-4D97-AF65-F5344CB8AC3E}">
        <p14:creationId xmlns:p14="http://schemas.microsoft.com/office/powerpoint/2010/main" val="8899927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26523766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Balance lost</a:t>
            </a:r>
            <a:r>
              <a:rPr lang="mr-IN" dirty="0" smtClean="0"/>
              <a:t>…</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76600" y="2057400"/>
            <a:ext cx="5648706" cy="3200400"/>
          </a:xfrm>
        </p:spPr>
      </p:pic>
      <p:pic>
        <p:nvPicPr>
          <p:cNvPr id="4" name="Picture 3"/>
          <p:cNvPicPr>
            <a:picLocks noChangeAspect="1"/>
          </p:cNvPicPr>
          <p:nvPr/>
        </p:nvPicPr>
        <p:blipFill>
          <a:blip r:embed="rId4"/>
          <a:stretch>
            <a:fillRect/>
          </a:stretch>
        </p:blipFill>
        <p:spPr>
          <a:xfrm>
            <a:off x="3733800" y="6100006"/>
            <a:ext cx="8318500" cy="673100"/>
          </a:xfrm>
          <a:prstGeom prst="rect">
            <a:avLst/>
          </a:prstGeom>
        </p:spPr>
      </p:pic>
    </p:spTree>
    <p:extLst>
      <p:ext uri="{BB962C8B-B14F-4D97-AF65-F5344CB8AC3E}">
        <p14:creationId xmlns:p14="http://schemas.microsoft.com/office/powerpoint/2010/main" val="15870533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life of a low-mass star: the giant branch</a:t>
            </a:r>
            <a:endParaRPr lang="en-US" dirty="0"/>
          </a:p>
        </p:txBody>
      </p:sp>
      <p:sp>
        <p:nvSpPr>
          <p:cNvPr id="4" name="Content Placeholder 3"/>
          <p:cNvSpPr>
            <a:spLocks noGrp="1"/>
          </p:cNvSpPr>
          <p:nvPr>
            <p:ph sz="half" idx="1"/>
          </p:nvPr>
        </p:nvSpPr>
        <p:spPr/>
        <p:txBody>
          <a:bodyPr/>
          <a:lstStyle/>
          <a:p>
            <a:r>
              <a:rPr lang="en-US" dirty="0" smtClean="0"/>
              <a:t>Sun-like stars:</a:t>
            </a:r>
          </a:p>
          <a:p>
            <a:pPr lvl="1"/>
            <a:r>
              <a:rPr lang="en-US" dirty="0" smtClean="0"/>
              <a:t>At 100,000,000K+ temperatures, </a:t>
            </a:r>
          </a:p>
          <a:p>
            <a:pPr lvl="2"/>
            <a:r>
              <a:rPr lang="en-US" dirty="0" smtClean="0"/>
              <a:t>Nuclei moving much faster in the core and colliding at higher speeds</a:t>
            </a:r>
          </a:p>
          <a:p>
            <a:pPr lvl="2"/>
            <a:r>
              <a:rPr lang="en-US" dirty="0" smtClean="0"/>
              <a:t>High speeds allow He nuclei to overcome strong force, and</a:t>
            </a:r>
            <a:r>
              <a:rPr lang="mr-IN" dirty="0" smtClean="0"/>
              <a:t>…</a:t>
            </a:r>
            <a:endParaRPr lang="en-US" dirty="0"/>
          </a:p>
          <a:p>
            <a:pPr lvl="2"/>
            <a:r>
              <a:rPr lang="en-US" dirty="0" smtClean="0"/>
              <a:t>Helium-four fuses into Carbon-twelve</a:t>
            </a:r>
          </a:p>
          <a:p>
            <a:pPr lvl="3"/>
            <a:r>
              <a:rPr lang="en-US" dirty="0" smtClean="0"/>
              <a:t>3 </a:t>
            </a:r>
            <a:r>
              <a:rPr lang="en-US" baseline="30000" dirty="0" smtClean="0"/>
              <a:t>4</a:t>
            </a:r>
            <a:r>
              <a:rPr lang="en-US" dirty="0" smtClean="0"/>
              <a:t>He </a:t>
            </a:r>
            <a:r>
              <a:rPr lang="en-US" dirty="0" smtClean="0">
                <a:sym typeface="Wingdings"/>
              </a:rPr>
              <a:t> </a:t>
            </a:r>
            <a:r>
              <a:rPr lang="en-US" baseline="30000" dirty="0" smtClean="0">
                <a:sym typeface="Wingdings"/>
              </a:rPr>
              <a:t>12</a:t>
            </a:r>
            <a:r>
              <a:rPr lang="en-US" dirty="0" smtClean="0">
                <a:sym typeface="Wingdings"/>
              </a:rPr>
              <a:t>C</a:t>
            </a:r>
          </a:p>
          <a:p>
            <a:pPr lvl="2"/>
            <a:endParaRPr lang="en-US" dirty="0" smtClean="0"/>
          </a:p>
        </p:txBody>
      </p:sp>
      <p:sp>
        <p:nvSpPr>
          <p:cNvPr id="5" name="Content Placeholder 4"/>
          <p:cNvSpPr>
            <a:spLocks noGrp="1"/>
          </p:cNvSpPr>
          <p:nvPr>
            <p:ph sz="half" idx="2"/>
          </p:nvPr>
        </p:nvSpPr>
        <p:spPr/>
        <p:txBody>
          <a:bodyPr/>
          <a:lstStyle/>
          <a:p>
            <a:r>
              <a:rPr lang="en-US" dirty="0" smtClean="0"/>
              <a:t>Very low-mass stars:</a:t>
            </a:r>
          </a:p>
          <a:p>
            <a:pPr lvl="1"/>
            <a:r>
              <a:rPr lang="en-US" dirty="0" smtClean="0"/>
              <a:t>Much slower evolution: no stars as K, M on main sequence that have become giants yet (15 billion+ year main sequence lifetimes)</a:t>
            </a:r>
          </a:p>
          <a:p>
            <a:pPr lvl="1"/>
            <a:r>
              <a:rPr lang="en-US" dirty="0" smtClean="0"/>
              <a:t>Theoretical models predict:</a:t>
            </a:r>
          </a:p>
          <a:p>
            <a:pPr lvl="2"/>
            <a:r>
              <a:rPr lang="en-US" dirty="0" smtClean="0"/>
              <a:t>Degeneracy pressure will stop collapse of Helium core before hot enough to fuse helium</a:t>
            </a:r>
          </a:p>
          <a:p>
            <a:pPr lvl="2"/>
            <a:r>
              <a:rPr lang="en-US" dirty="0" smtClean="0"/>
              <a:t>Will become Helium white dwarfs</a:t>
            </a:r>
            <a:endParaRPr lang="en-US" dirty="0"/>
          </a:p>
        </p:txBody>
      </p:sp>
    </p:spTree>
    <p:extLst>
      <p:ext uri="{BB962C8B-B14F-4D97-AF65-F5344CB8AC3E}">
        <p14:creationId xmlns:p14="http://schemas.microsoft.com/office/powerpoint/2010/main" val="512424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 and forth; expand, contract</a:t>
            </a:r>
            <a:endParaRPr lang="en-US" dirty="0"/>
          </a:p>
        </p:txBody>
      </p:sp>
      <p:pic>
        <p:nvPicPr>
          <p:cNvPr id="5" name="Content Placeholder 4"/>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b="14793"/>
          <a:stretch/>
        </p:blipFill>
        <p:spPr>
          <a:xfrm>
            <a:off x="504497" y="1447800"/>
            <a:ext cx="4792432" cy="4953000"/>
          </a:xfrm>
        </p:spPr>
      </p:pic>
      <p:sp>
        <p:nvSpPr>
          <p:cNvPr id="4" name="Content Placeholder 3"/>
          <p:cNvSpPr>
            <a:spLocks noGrp="1"/>
          </p:cNvSpPr>
          <p:nvPr>
            <p:ph sz="half" idx="2"/>
          </p:nvPr>
        </p:nvSpPr>
        <p:spPr>
          <a:xfrm>
            <a:off x="6338315" y="1447800"/>
            <a:ext cx="5320285" cy="5410200"/>
          </a:xfrm>
        </p:spPr>
        <p:txBody>
          <a:bodyPr/>
          <a:lstStyle/>
          <a:p>
            <a:r>
              <a:rPr lang="en-US" dirty="0" smtClean="0"/>
              <a:t>After ~</a:t>
            </a:r>
            <a:r>
              <a:rPr lang="en-US" smtClean="0"/>
              <a:t>1 billion years, He </a:t>
            </a:r>
            <a:r>
              <a:rPr lang="en-US" dirty="0" smtClean="0"/>
              <a:t>fusion begins with a flash</a:t>
            </a:r>
            <a:r>
              <a:rPr lang="mr-IN" dirty="0" smtClean="0"/>
              <a:t>…</a:t>
            </a:r>
            <a:endParaRPr lang="en-US" dirty="0" smtClean="0"/>
          </a:p>
          <a:p>
            <a:pPr lvl="1"/>
            <a:r>
              <a:rPr lang="en-US" dirty="0" smtClean="0"/>
              <a:t>Like in the lowest mass stars, He core is at some point supported against further collapse by degeneracy pressure</a:t>
            </a:r>
          </a:p>
          <a:p>
            <a:pPr lvl="1"/>
            <a:r>
              <a:rPr lang="en-US" dirty="0" smtClean="0"/>
              <a:t>Collapsing core and shell cross 100,000,000K temperature threshold, He fusion begins in basically most dense region of He nuclei possible: </a:t>
            </a:r>
            <a:r>
              <a:rPr lang="en-US" dirty="0" err="1" smtClean="0"/>
              <a:t>ka</a:t>
            </a:r>
            <a:r>
              <a:rPr lang="en-US" dirty="0" smtClean="0"/>
              <a:t>-boom!</a:t>
            </a:r>
          </a:p>
          <a:p>
            <a:pPr lvl="2"/>
            <a:r>
              <a:rPr lang="en-US" i="1" dirty="0" smtClean="0"/>
              <a:t>Helium flash</a:t>
            </a:r>
          </a:p>
          <a:p>
            <a:pPr lvl="1"/>
            <a:r>
              <a:rPr lang="en-US" dirty="0" smtClean="0"/>
              <a:t>He core heats extremely quickly, expands, pushes H-fusing shell out so far it cools, H fusion slows</a:t>
            </a:r>
            <a:endParaRPr lang="en-US" dirty="0"/>
          </a:p>
        </p:txBody>
      </p:sp>
    </p:spTree>
    <p:extLst>
      <p:ext uri="{BB962C8B-B14F-4D97-AF65-F5344CB8AC3E}">
        <p14:creationId xmlns:p14="http://schemas.microsoft.com/office/powerpoint/2010/main" val="8819264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 and forth; expand, contract</a:t>
            </a:r>
            <a:endParaRPr lang="en-US" dirty="0"/>
          </a:p>
        </p:txBody>
      </p:sp>
      <p:pic>
        <p:nvPicPr>
          <p:cNvPr id="5" name="Content Placeholder 4"/>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b="14793"/>
          <a:stretch/>
        </p:blipFill>
        <p:spPr>
          <a:xfrm>
            <a:off x="504497" y="1447800"/>
            <a:ext cx="4792432" cy="4953000"/>
          </a:xfrm>
        </p:spPr>
      </p:pic>
      <p:sp>
        <p:nvSpPr>
          <p:cNvPr id="4" name="Content Placeholder 3"/>
          <p:cNvSpPr>
            <a:spLocks noGrp="1"/>
          </p:cNvSpPr>
          <p:nvPr>
            <p:ph sz="half" idx="2"/>
          </p:nvPr>
        </p:nvSpPr>
        <p:spPr>
          <a:xfrm>
            <a:off x="6338315" y="1447800"/>
            <a:ext cx="5320285" cy="5410200"/>
          </a:xfrm>
        </p:spPr>
        <p:txBody>
          <a:bodyPr/>
          <a:lstStyle/>
          <a:p>
            <a:pPr lvl="1"/>
            <a:r>
              <a:rPr lang="en-US" dirty="0" smtClean="0"/>
              <a:t>Because rate of fusion slows, sun-like giant star begins to contract again</a:t>
            </a:r>
          </a:p>
          <a:p>
            <a:pPr lvl="1"/>
            <a:r>
              <a:rPr lang="en-US" dirty="0" smtClean="0"/>
              <a:t>Surface heats up, changes color from red to yellow</a:t>
            </a:r>
          </a:p>
          <a:p>
            <a:pPr lvl="1"/>
            <a:r>
              <a:rPr lang="en-US" dirty="0" smtClean="0"/>
              <a:t>Contraction will continue until </a:t>
            </a:r>
            <a:r>
              <a:rPr lang="en-US" dirty="0" err="1" smtClean="0"/>
              <a:t>F</a:t>
            </a:r>
            <a:r>
              <a:rPr lang="en-US" baseline="-25000" dirty="0" err="1" smtClean="0"/>
              <a:t>g</a:t>
            </a:r>
            <a:r>
              <a:rPr lang="en-US" dirty="0" smtClean="0"/>
              <a:t> balances the inner outward pressure from He core fusion, H shell fusion</a:t>
            </a:r>
          </a:p>
          <a:p>
            <a:pPr lvl="1"/>
            <a:endParaRPr lang="en-US" dirty="0" smtClean="0"/>
          </a:p>
          <a:p>
            <a:r>
              <a:rPr lang="en-US" dirty="0" smtClean="0"/>
              <a:t>At this point, is the Sun still a Sun?</a:t>
            </a:r>
          </a:p>
          <a:p>
            <a:pPr lvl="1"/>
            <a:r>
              <a:rPr lang="en-US" dirty="0" smtClean="0"/>
              <a:t>Maybe not! Depends on how much mass it lost to increased stellar wind!</a:t>
            </a:r>
            <a:endParaRPr lang="en-US" dirty="0"/>
          </a:p>
        </p:txBody>
      </p:sp>
    </p:spTree>
    <p:extLst>
      <p:ext uri="{BB962C8B-B14F-4D97-AF65-F5344CB8AC3E}">
        <p14:creationId xmlns:p14="http://schemas.microsoft.com/office/powerpoint/2010/main" val="110386840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Paths on the H-R diagram</a:t>
            </a:r>
            <a:endParaRPr lang="en-US" dirty="0"/>
          </a:p>
        </p:txBody>
      </p:sp>
      <p:sp>
        <p:nvSpPr>
          <p:cNvPr id="3" name="Content Placeholder 2"/>
          <p:cNvSpPr>
            <a:spLocks noGrp="1"/>
          </p:cNvSpPr>
          <p:nvPr>
            <p:ph sz="half" idx="1"/>
          </p:nvPr>
        </p:nvSpPr>
        <p:spPr>
          <a:xfrm>
            <a:off x="533400" y="1447800"/>
            <a:ext cx="5320283" cy="5257800"/>
          </a:xfrm>
        </p:spPr>
        <p:txBody>
          <a:bodyPr/>
          <a:lstStyle/>
          <a:p>
            <a:r>
              <a:rPr lang="en-US" dirty="0" smtClean="0"/>
              <a:t>Stars that lose a lot of mass to winds end up having smaller radii</a:t>
            </a:r>
          </a:p>
          <a:p>
            <a:pPr lvl="1"/>
            <a:r>
              <a:rPr lang="en-US" dirty="0" smtClean="0"/>
              <a:t>Less luminous</a:t>
            </a:r>
          </a:p>
          <a:p>
            <a:r>
              <a:rPr lang="en-US" dirty="0" smtClean="0"/>
              <a:t>The longer a star has a H-burning shell phase, the more puffed up its radius gets (and thus the more luminous it gets: L=4π</a:t>
            </a:r>
            <a:r>
              <a:rPr lang="en-US" b="1" dirty="0" smtClean="0"/>
              <a:t>r</a:t>
            </a:r>
            <a:r>
              <a:rPr lang="en-US" b="1" baseline="30000" dirty="0" smtClean="0"/>
              <a:t>2</a:t>
            </a:r>
            <a:r>
              <a:rPr lang="en-US" dirty="0" smtClean="0"/>
              <a:t>σ</a:t>
            </a:r>
            <a:r>
              <a:rPr lang="en-US" dirty="0" smtClean="0"/>
              <a:t>T</a:t>
            </a:r>
            <a:r>
              <a:rPr lang="en-US" baseline="30000" dirty="0" smtClean="0"/>
              <a:t>4</a:t>
            </a:r>
            <a:r>
              <a:rPr lang="en-US" dirty="0" smtClean="0"/>
              <a:t>)</a:t>
            </a:r>
          </a:p>
          <a:p>
            <a:endParaRPr lang="en-US" dirty="0"/>
          </a:p>
          <a:p>
            <a:r>
              <a:rPr lang="en-US" dirty="0" smtClean="0"/>
              <a:t>You can probably guess what’s next... What about when the He runs out in the core?</a:t>
            </a:r>
          </a:p>
          <a:p>
            <a:pPr lvl="1"/>
            <a:r>
              <a:rPr lang="en-US" dirty="0" smtClean="0"/>
              <a:t>After about 100,000 years</a:t>
            </a:r>
            <a:r>
              <a:rPr lang="mr-IN" dirty="0" smtClean="0"/>
              <a:t>…</a:t>
            </a:r>
            <a:endParaRPr lang="en-US" dirty="0"/>
          </a:p>
        </p:txBody>
      </p:sp>
      <p:sp>
        <p:nvSpPr>
          <p:cNvPr id="4" name="Content Placeholder 3"/>
          <p:cNvSpPr>
            <a:spLocks noGrp="1"/>
          </p:cNvSpPr>
          <p:nvPr>
            <p:ph sz="half" idx="2"/>
          </p:nvPr>
        </p:nvSpPr>
        <p:spPr/>
        <p:txBody>
          <a:bodyPr/>
          <a:lstStyle/>
          <a:p>
            <a:endParaRPr lang="en-US"/>
          </a:p>
        </p:txBody>
      </p:sp>
      <p:pic>
        <p:nvPicPr>
          <p:cNvPr id="5" name="Content Placeholder 4"/>
          <p:cNvPicPr>
            <a:picLocks noChangeAspect="1"/>
          </p:cNvPicPr>
          <p:nvPr/>
        </p:nvPicPr>
        <p:blipFill rotWithShape="1">
          <a:blip r:embed="rId2">
            <a:extLst>
              <a:ext uri="{28A0092B-C50C-407E-A947-70E740481C1C}">
                <a14:useLocalDpi xmlns:a14="http://schemas.microsoft.com/office/drawing/2010/main" val="0"/>
              </a:ext>
            </a:extLst>
          </a:blip>
          <a:srcRect b="14793"/>
          <a:stretch/>
        </p:blipFill>
        <p:spPr bwMode="auto">
          <a:xfrm>
            <a:off x="6866168" y="1447800"/>
            <a:ext cx="4792432"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pic>
    </p:spTree>
    <p:extLst>
      <p:ext uri="{BB962C8B-B14F-4D97-AF65-F5344CB8AC3E}">
        <p14:creationId xmlns:p14="http://schemas.microsoft.com/office/powerpoint/2010/main" val="155578939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 shell burning, He shell burning, inert C core</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4288" y="1447800"/>
            <a:ext cx="8223423" cy="5105400"/>
          </a:xfrm>
        </p:spPr>
      </p:pic>
    </p:spTree>
    <p:extLst>
      <p:ext uri="{BB962C8B-B14F-4D97-AF65-F5344CB8AC3E}">
        <p14:creationId xmlns:p14="http://schemas.microsoft.com/office/powerpoint/2010/main" val="198237320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Instability inside, windy outside</a:t>
            </a:r>
            <a:endParaRPr lang="en-US" dirty="0"/>
          </a:p>
        </p:txBody>
      </p:sp>
      <p:sp>
        <p:nvSpPr>
          <p:cNvPr id="3" name="Content Placeholder 2"/>
          <p:cNvSpPr>
            <a:spLocks noGrp="1"/>
          </p:cNvSpPr>
          <p:nvPr>
            <p:ph idx="1"/>
          </p:nvPr>
        </p:nvSpPr>
        <p:spPr>
          <a:xfrm>
            <a:off x="533400" y="1524000"/>
            <a:ext cx="7543800" cy="4216027"/>
          </a:xfrm>
        </p:spPr>
        <p:txBody>
          <a:bodyPr/>
          <a:lstStyle/>
          <a:p>
            <a:r>
              <a:rPr lang="en-US" dirty="0" smtClean="0"/>
              <a:t>Over the next ~1 million years, </a:t>
            </a:r>
          </a:p>
          <a:p>
            <a:pPr lvl="1"/>
            <a:r>
              <a:rPr lang="en-US" dirty="0" smtClean="0"/>
              <a:t>contraction continues in core (limited by degeneracy pressure of C), </a:t>
            </a:r>
          </a:p>
          <a:p>
            <a:pPr lvl="1"/>
            <a:r>
              <a:rPr lang="en-US" dirty="0" smtClean="0"/>
              <a:t>He and H-fusing shells continue to fuse, but unsteadily</a:t>
            </a:r>
          </a:p>
          <a:p>
            <a:pPr lvl="1"/>
            <a:r>
              <a:rPr lang="en-US" dirty="0" smtClean="0"/>
              <a:t>no equilibrium state is reached</a:t>
            </a:r>
          </a:p>
          <a:p>
            <a:pPr lvl="1"/>
            <a:r>
              <a:rPr lang="en-US" dirty="0" smtClean="0"/>
              <a:t>outermost layers of the atmosphere are now so far away, very weak </a:t>
            </a:r>
            <a:r>
              <a:rPr lang="en-US" dirty="0" err="1" smtClean="0"/>
              <a:t>F</a:t>
            </a:r>
            <a:r>
              <a:rPr lang="en-US" baseline="-25000" dirty="0" err="1" smtClean="0"/>
              <a:t>g</a:t>
            </a:r>
            <a:r>
              <a:rPr lang="en-US" dirty="0" smtClean="0"/>
              <a:t> between core, “surface” of star</a:t>
            </a:r>
          </a:p>
          <a:p>
            <a:pPr lvl="1"/>
            <a:r>
              <a:rPr lang="en-US" dirty="0" smtClean="0"/>
              <a:t>Carbon, dredged up in Helium shell’s pulses, ends up pushed outward to star’s surface, flows out in wind; bits clump together, forming dust</a:t>
            </a:r>
          </a:p>
          <a:p>
            <a:pPr lvl="1"/>
            <a:endParaRPr lang="en-US" dirty="0" smtClean="0"/>
          </a:p>
          <a:p>
            <a:endParaRPr lang="en-US" dirty="0" smtClean="0"/>
          </a:p>
          <a:p>
            <a:endParaRPr lang="en-US" dirty="0"/>
          </a:p>
        </p:txBody>
      </p:sp>
      <p:pic>
        <p:nvPicPr>
          <p:cNvPr id="4" name="Picture 3"/>
          <p:cNvPicPr>
            <a:picLocks noChangeAspect="1"/>
          </p:cNvPicPr>
          <p:nvPr/>
        </p:nvPicPr>
        <p:blipFill>
          <a:blip r:embed="rId3"/>
          <a:stretch>
            <a:fillRect/>
          </a:stretch>
        </p:blipFill>
        <p:spPr>
          <a:xfrm>
            <a:off x="8077200" y="2819400"/>
            <a:ext cx="3822574" cy="3860800"/>
          </a:xfrm>
          <a:prstGeom prst="rect">
            <a:avLst/>
          </a:prstGeom>
        </p:spPr>
      </p:pic>
    </p:spTree>
    <p:extLst>
      <p:ext uri="{BB962C8B-B14F-4D97-AF65-F5344CB8AC3E}">
        <p14:creationId xmlns:p14="http://schemas.microsoft.com/office/powerpoint/2010/main" val="5884051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Recap: Time </a:t>
            </a:r>
            <a:r>
              <a:rPr lang="en-US" dirty="0" smtClean="0"/>
              <a:t>scales for stellar birth</a:t>
            </a:r>
            <a:endParaRPr lang="en-US" dirty="0"/>
          </a:p>
        </p:txBody>
      </p:sp>
      <p:pic>
        <p:nvPicPr>
          <p:cNvPr id="4" name="Content Placeholder 3"/>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1177155" y="1447800"/>
            <a:ext cx="4032203" cy="4292600"/>
          </a:xfrm>
        </p:spPr>
      </p:pic>
      <p:sp>
        <p:nvSpPr>
          <p:cNvPr id="6" name="Content Placeholder 5"/>
          <p:cNvSpPr>
            <a:spLocks noGrp="1"/>
          </p:cNvSpPr>
          <p:nvPr>
            <p:ph sz="half" idx="2"/>
          </p:nvPr>
        </p:nvSpPr>
        <p:spPr/>
        <p:txBody>
          <a:bodyPr/>
          <a:lstStyle/>
          <a:p>
            <a:r>
              <a:rPr lang="en-US" dirty="0" smtClean="0"/>
              <a:t>Highest mass stars live the shortest lives</a:t>
            </a:r>
          </a:p>
          <a:p>
            <a:r>
              <a:rPr lang="en-US" dirty="0" smtClean="0"/>
              <a:t>Lowest mass stars live the longest</a:t>
            </a:r>
            <a:endParaRPr lang="en-US" dirty="0"/>
          </a:p>
        </p:txBody>
      </p:sp>
    </p:spTree>
    <p:extLst>
      <p:ext uri="{BB962C8B-B14F-4D97-AF65-F5344CB8AC3E}">
        <p14:creationId xmlns:p14="http://schemas.microsoft.com/office/powerpoint/2010/main" val="8091893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Poof</a:t>
            </a:r>
            <a:r>
              <a:rPr lang="mr-IN" dirty="0" smtClean="0"/>
              <a:t>…</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3"/>
          <a:stretch>
            <a:fillRect/>
          </a:stretch>
        </p:blipFill>
        <p:spPr>
          <a:xfrm>
            <a:off x="152401" y="1143000"/>
            <a:ext cx="3657600" cy="3736057"/>
          </a:xfrm>
          <a:prstGeom prst="rect">
            <a:avLst/>
          </a:prstGeom>
        </p:spPr>
      </p:pic>
      <p:pic>
        <p:nvPicPr>
          <p:cNvPr id="5" name="Picture 4"/>
          <p:cNvPicPr>
            <a:picLocks noChangeAspect="1"/>
          </p:cNvPicPr>
          <p:nvPr/>
        </p:nvPicPr>
        <p:blipFill>
          <a:blip r:embed="rId4"/>
          <a:stretch>
            <a:fillRect/>
          </a:stretch>
        </p:blipFill>
        <p:spPr>
          <a:xfrm>
            <a:off x="4170649" y="152400"/>
            <a:ext cx="7868950" cy="6553200"/>
          </a:xfrm>
          <a:prstGeom prst="rect">
            <a:avLst/>
          </a:prstGeom>
        </p:spPr>
      </p:pic>
    </p:spTree>
    <p:extLst>
      <p:ext uri="{BB962C8B-B14F-4D97-AF65-F5344CB8AC3E}">
        <p14:creationId xmlns:p14="http://schemas.microsoft.com/office/powerpoint/2010/main" val="5240866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Planetary nebulae</a:t>
            </a:r>
            <a:endParaRPr lang="en-US" dirty="0"/>
          </a:p>
        </p:txBody>
      </p:sp>
      <p:sp>
        <p:nvSpPr>
          <p:cNvPr id="3" name="Content Placeholder 2"/>
          <p:cNvSpPr>
            <a:spLocks noGrp="1"/>
          </p:cNvSpPr>
          <p:nvPr>
            <p:ph idx="1"/>
          </p:nvPr>
        </p:nvSpPr>
        <p:spPr>
          <a:xfrm>
            <a:off x="533400" y="1524000"/>
            <a:ext cx="7239000" cy="5334000"/>
          </a:xfrm>
        </p:spPr>
        <p:txBody>
          <a:bodyPr/>
          <a:lstStyle/>
          <a:p>
            <a:r>
              <a:rPr lang="en-US" dirty="0" smtClean="0"/>
              <a:t>Through pulses and winds, outer layers of giant’s atmosphere are ejected</a:t>
            </a:r>
          </a:p>
          <a:p>
            <a:pPr marL="457200" lvl="2"/>
            <a:r>
              <a:rPr lang="en-US" dirty="0"/>
              <a:t>Called a </a:t>
            </a:r>
            <a:r>
              <a:rPr lang="en-US" i="1" dirty="0"/>
              <a:t>planetary nebula</a:t>
            </a:r>
            <a:r>
              <a:rPr lang="en-US" dirty="0"/>
              <a:t> (a terrible name</a:t>
            </a:r>
            <a:r>
              <a:rPr lang="en-US" dirty="0" smtClean="0"/>
              <a:t>..)</a:t>
            </a:r>
          </a:p>
          <a:p>
            <a:pPr lvl="1"/>
            <a:r>
              <a:rPr lang="en-US" dirty="0" smtClean="0"/>
              <a:t>If encountering no resistance, atmosphere travels away from star (escapes), carrying on at its original velocity</a:t>
            </a:r>
          </a:p>
          <a:p>
            <a:pPr lvl="1"/>
            <a:r>
              <a:rPr lang="en-US" dirty="0" smtClean="0"/>
              <a:t>For many stars, winds moving faster at the poles than the equator; their planetary nebulae can trace out this shape</a:t>
            </a:r>
          </a:p>
          <a:p>
            <a:pPr lvl="1"/>
            <a:r>
              <a:rPr lang="en-US" dirty="0" smtClean="0"/>
              <a:t>Butterfly Nebula is one of the strangest planetary nebulae: did the disk block material from being ejected at star’s equator? </a:t>
            </a:r>
          </a:p>
        </p:txBody>
      </p:sp>
      <p:pic>
        <p:nvPicPr>
          <p:cNvPr id="4" name="Picture 3"/>
          <p:cNvPicPr>
            <a:picLocks noChangeAspect="1"/>
          </p:cNvPicPr>
          <p:nvPr/>
        </p:nvPicPr>
        <p:blipFill>
          <a:blip r:embed="rId3"/>
          <a:stretch>
            <a:fillRect/>
          </a:stretch>
        </p:blipFill>
        <p:spPr>
          <a:xfrm>
            <a:off x="7924800" y="1905000"/>
            <a:ext cx="4118015" cy="4800600"/>
          </a:xfrm>
          <a:prstGeom prst="rect">
            <a:avLst/>
          </a:prstGeom>
        </p:spPr>
      </p:pic>
    </p:spTree>
    <p:extLst>
      <p:ext uri="{BB962C8B-B14F-4D97-AF65-F5344CB8AC3E}">
        <p14:creationId xmlns:p14="http://schemas.microsoft.com/office/powerpoint/2010/main" val="3387435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Planetary nebulae</a:t>
            </a:r>
            <a:endParaRPr lang="en-US" dirty="0"/>
          </a:p>
        </p:txBody>
      </p:sp>
      <p:sp>
        <p:nvSpPr>
          <p:cNvPr id="3" name="Content Placeholder 2"/>
          <p:cNvSpPr>
            <a:spLocks noGrp="1"/>
          </p:cNvSpPr>
          <p:nvPr>
            <p:ph idx="1"/>
          </p:nvPr>
        </p:nvSpPr>
        <p:spPr>
          <a:xfrm>
            <a:off x="533400" y="1524000"/>
            <a:ext cx="5791200" cy="5274644"/>
          </a:xfrm>
        </p:spPr>
        <p:txBody>
          <a:bodyPr>
            <a:normAutofit/>
          </a:bodyPr>
          <a:lstStyle/>
          <a:p>
            <a:r>
              <a:rPr lang="en-US" dirty="0" smtClean="0"/>
              <a:t>Exposed carbon core left behind = white dwarf</a:t>
            </a:r>
          </a:p>
          <a:p>
            <a:pPr lvl="1"/>
            <a:r>
              <a:rPr lang="en-US" dirty="0" smtClean="0"/>
              <a:t>White because it’s so hot! Used to be the core of the star, a lot of thermal energy remains</a:t>
            </a:r>
          </a:p>
          <a:p>
            <a:pPr lvl="1"/>
            <a:r>
              <a:rPr lang="en-US" dirty="0" smtClean="0"/>
              <a:t>Carbon degeneracy pressure keeps core from collapsing further</a:t>
            </a:r>
          </a:p>
        </p:txBody>
      </p:sp>
      <p:pic>
        <p:nvPicPr>
          <p:cNvPr id="4" name="Picture 3"/>
          <p:cNvPicPr>
            <a:picLocks noChangeAspect="1"/>
          </p:cNvPicPr>
          <p:nvPr/>
        </p:nvPicPr>
        <p:blipFill>
          <a:blip r:embed="rId3"/>
          <a:stretch>
            <a:fillRect/>
          </a:stretch>
        </p:blipFill>
        <p:spPr>
          <a:xfrm>
            <a:off x="6477000" y="1116724"/>
            <a:ext cx="5562600" cy="5681920"/>
          </a:xfrm>
          <a:prstGeom prst="rect">
            <a:avLst/>
          </a:prstGeom>
        </p:spPr>
      </p:pic>
    </p:spTree>
    <p:extLst>
      <p:ext uri="{BB962C8B-B14F-4D97-AF65-F5344CB8AC3E}">
        <p14:creationId xmlns:p14="http://schemas.microsoft.com/office/powerpoint/2010/main" val="85320469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Planetary nebulae</a:t>
            </a:r>
            <a:endParaRPr lang="en-US" dirty="0"/>
          </a:p>
        </p:txBody>
      </p:sp>
      <p:sp>
        <p:nvSpPr>
          <p:cNvPr id="3" name="Content Placeholder 2"/>
          <p:cNvSpPr>
            <a:spLocks noGrp="1"/>
          </p:cNvSpPr>
          <p:nvPr>
            <p:ph idx="1"/>
          </p:nvPr>
        </p:nvSpPr>
        <p:spPr>
          <a:xfrm>
            <a:off x="533400" y="1524000"/>
            <a:ext cx="5791200" cy="5274644"/>
          </a:xfrm>
        </p:spPr>
        <p:txBody>
          <a:bodyPr>
            <a:normAutofit/>
          </a:bodyPr>
          <a:lstStyle/>
          <a:p>
            <a:r>
              <a:rPr lang="en-US" dirty="0" smtClean="0"/>
              <a:t>Exposed carbon core left behind = white dwarf</a:t>
            </a:r>
          </a:p>
          <a:p>
            <a:pPr lvl="1"/>
            <a:r>
              <a:rPr lang="en-US" dirty="0" smtClean="0"/>
              <a:t>White because it’s so hot! Used to be the core of the star, a lot of thermal energy remains</a:t>
            </a:r>
          </a:p>
          <a:p>
            <a:pPr lvl="1"/>
            <a:r>
              <a:rPr lang="en-US" dirty="0" smtClean="0"/>
              <a:t>Carbon degeneracy pressure keeps core from collapsing further</a:t>
            </a:r>
          </a:p>
          <a:p>
            <a:pPr lvl="1"/>
            <a:r>
              <a:rPr lang="en-US" dirty="0" smtClean="0"/>
              <a:t>White dwarf gradually radiates away thermal energy, growing ever dimmer with time</a:t>
            </a:r>
          </a:p>
          <a:p>
            <a:pPr lvl="1"/>
            <a:r>
              <a:rPr lang="en-US" dirty="0" smtClean="0"/>
              <a:t>Nebula expands, no longer visible after ~100,000 years</a:t>
            </a:r>
            <a:endParaRPr lang="en-US" dirty="0"/>
          </a:p>
        </p:txBody>
      </p:sp>
      <p:pic>
        <p:nvPicPr>
          <p:cNvPr id="4" name="Picture 3"/>
          <p:cNvPicPr>
            <a:picLocks noChangeAspect="1"/>
          </p:cNvPicPr>
          <p:nvPr/>
        </p:nvPicPr>
        <p:blipFill>
          <a:blip r:embed="rId3"/>
          <a:stretch>
            <a:fillRect/>
          </a:stretch>
        </p:blipFill>
        <p:spPr>
          <a:xfrm>
            <a:off x="10058400" y="1116724"/>
            <a:ext cx="1981200" cy="2023698"/>
          </a:xfrm>
          <a:prstGeom prst="rect">
            <a:avLst/>
          </a:prstGeom>
        </p:spPr>
      </p:pic>
      <p:pic>
        <p:nvPicPr>
          <p:cNvPr id="5" name="Picture 4"/>
          <p:cNvPicPr>
            <a:picLocks noChangeAspect="1"/>
          </p:cNvPicPr>
          <p:nvPr/>
        </p:nvPicPr>
        <p:blipFill>
          <a:blip r:embed="rId4"/>
          <a:stretch>
            <a:fillRect/>
          </a:stretch>
        </p:blipFill>
        <p:spPr>
          <a:xfrm>
            <a:off x="6858000" y="2746828"/>
            <a:ext cx="3733800" cy="3951111"/>
          </a:xfrm>
          <a:prstGeom prst="rect">
            <a:avLst/>
          </a:prstGeom>
        </p:spPr>
      </p:pic>
    </p:spTree>
    <p:extLst>
      <p:ext uri="{BB962C8B-B14F-4D97-AF65-F5344CB8AC3E}">
        <p14:creationId xmlns:p14="http://schemas.microsoft.com/office/powerpoint/2010/main" val="14374389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Timescales in context</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3727" t="50601" r="3630" b="7396"/>
          <a:stretch/>
        </p:blipFill>
        <p:spPr>
          <a:xfrm>
            <a:off x="-76200" y="2438400"/>
            <a:ext cx="12335774" cy="3733800"/>
          </a:xfrm>
        </p:spPr>
      </p:pic>
    </p:spTree>
    <p:extLst>
      <p:ext uri="{BB962C8B-B14F-4D97-AF65-F5344CB8AC3E}">
        <p14:creationId xmlns:p14="http://schemas.microsoft.com/office/powerpoint/2010/main" val="12410810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Sooo</a:t>
            </a:r>
            <a:r>
              <a:rPr lang="en-US" dirty="0" smtClean="0"/>
              <a:t>.. Uh. Cool. What about us?</a:t>
            </a:r>
            <a:endParaRPr lang="en-US" dirty="0"/>
          </a:p>
        </p:txBody>
      </p:sp>
      <p:sp>
        <p:nvSpPr>
          <p:cNvPr id="3" name="Content Placeholder 2"/>
          <p:cNvSpPr>
            <a:spLocks noGrp="1"/>
          </p:cNvSpPr>
          <p:nvPr>
            <p:ph idx="1"/>
          </p:nvPr>
        </p:nvSpPr>
        <p:spPr/>
        <p:txBody>
          <a:bodyPr/>
          <a:lstStyle/>
          <a:p>
            <a:r>
              <a:rPr lang="en-US" dirty="0" smtClean="0"/>
              <a:t>We are toast! In about a billion years, maybe </a:t>
            </a:r>
          </a:p>
          <a:p>
            <a:pPr lvl="1"/>
            <a:r>
              <a:rPr lang="en-US" dirty="0" smtClean="0"/>
              <a:t>1-5 billion years from now: subtle increase in Sun’s luminosity will be enough to cause runaway greenhouse effect, make oceans boil</a:t>
            </a:r>
          </a:p>
          <a:p>
            <a:pPr lvl="1"/>
            <a:r>
              <a:rPr lang="en-US" dirty="0" smtClean="0"/>
              <a:t>At 5 billion years from now, luminosity will have increased up to 1000x present just before helium flash. This will heat Earth to about 1000K</a:t>
            </a:r>
          </a:p>
          <a:p>
            <a:pPr lvl="1"/>
            <a:r>
              <a:rPr lang="en-US" dirty="0" smtClean="0"/>
              <a:t>After another 100 million years, once helium core fusion ends, Sun’s surface will expand to about Earth’s orbit</a:t>
            </a:r>
          </a:p>
          <a:p>
            <a:pPr lvl="1"/>
            <a:endParaRPr lang="en-US" dirty="0" smtClean="0"/>
          </a:p>
          <a:p>
            <a:pPr lvl="1"/>
            <a:endParaRPr lang="en-US" dirty="0"/>
          </a:p>
        </p:txBody>
      </p:sp>
    </p:spTree>
    <p:extLst>
      <p:ext uri="{BB962C8B-B14F-4D97-AF65-F5344CB8AC3E}">
        <p14:creationId xmlns:p14="http://schemas.microsoft.com/office/powerpoint/2010/main" val="19704171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Bummer.</a:t>
            </a:r>
            <a:endParaRPr lang="en-US" dirty="0"/>
          </a:p>
        </p:txBody>
      </p:sp>
      <p:sp>
        <p:nvSpPr>
          <p:cNvPr id="3" name="Content Placeholder 2"/>
          <p:cNvSpPr>
            <a:spLocks noGrp="1"/>
          </p:cNvSpPr>
          <p:nvPr>
            <p:ph idx="1"/>
          </p:nvPr>
        </p:nvSpPr>
        <p:spPr/>
        <p:txBody>
          <a:bodyPr/>
          <a:lstStyle/>
          <a:p>
            <a:r>
              <a:rPr lang="en-US" dirty="0" smtClean="0"/>
              <a:t>Or is it?</a:t>
            </a:r>
          </a:p>
          <a:p>
            <a:r>
              <a:rPr lang="en-US" dirty="0" smtClean="0"/>
              <a:t>Check out the Special Topic on page 543. Considering it took about 65 million years for humans to get to our present stature after dinosaurs’ extinction event, there are nearly 80 more 65 million year intervals between now and when the Sun will !</a:t>
            </a:r>
          </a:p>
          <a:p>
            <a:endParaRPr lang="en-US" dirty="0"/>
          </a:p>
          <a:p>
            <a:endParaRPr lang="en-US" dirty="0" smtClean="0"/>
          </a:p>
          <a:p>
            <a:r>
              <a:rPr lang="en-US" dirty="0" smtClean="0"/>
              <a:t>Next class: the life of high-mass stars!</a:t>
            </a:r>
            <a:endParaRPr lang="en-US" dirty="0"/>
          </a:p>
        </p:txBody>
      </p:sp>
    </p:spTree>
    <p:extLst>
      <p:ext uri="{BB962C8B-B14F-4D97-AF65-F5344CB8AC3E}">
        <p14:creationId xmlns:p14="http://schemas.microsoft.com/office/powerpoint/2010/main" val="7369209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When </a:t>
            </a:r>
            <a:r>
              <a:rPr lang="en-US" dirty="0" smtClean="0"/>
              <a:t>does a star become a star?</a:t>
            </a:r>
            <a:endParaRPr lang="en-US" dirty="0"/>
          </a:p>
        </p:txBody>
      </p:sp>
      <p:sp>
        <p:nvSpPr>
          <p:cNvPr id="3" name="Content Placeholder 2"/>
          <p:cNvSpPr>
            <a:spLocks noGrp="1"/>
          </p:cNvSpPr>
          <p:nvPr>
            <p:ph idx="1"/>
          </p:nvPr>
        </p:nvSpPr>
        <p:spPr>
          <a:xfrm>
            <a:off x="533400" y="1524000"/>
            <a:ext cx="5608616" cy="5089585"/>
          </a:xfrm>
        </p:spPr>
        <p:txBody>
          <a:bodyPr/>
          <a:lstStyle/>
          <a:p>
            <a:r>
              <a:rPr lang="en-US" dirty="0"/>
              <a:t>When it hits a certain temperature?</a:t>
            </a:r>
          </a:p>
          <a:p>
            <a:r>
              <a:rPr lang="en-US" dirty="0"/>
              <a:t>When it crosses a specific mass threshold?</a:t>
            </a:r>
          </a:p>
          <a:p>
            <a:r>
              <a:rPr lang="en-US" dirty="0"/>
              <a:t>When it has a disk and can form planets</a:t>
            </a:r>
            <a:r>
              <a:rPr lang="en-US" dirty="0" smtClean="0"/>
              <a:t>?</a:t>
            </a:r>
          </a:p>
          <a:p>
            <a:endParaRPr lang="en-US" dirty="0"/>
          </a:p>
          <a:p>
            <a:endParaRPr lang="en-US" dirty="0" smtClean="0"/>
          </a:p>
          <a:p>
            <a:r>
              <a:rPr lang="en-US" b="1" dirty="0" smtClean="0"/>
              <a:t>When it joins the main sequence</a:t>
            </a:r>
            <a:r>
              <a:rPr lang="en-US" dirty="0" smtClean="0"/>
              <a:t>: outward pressure from H fusion balances inward force of gravity</a:t>
            </a:r>
          </a:p>
          <a:p>
            <a:r>
              <a:rPr lang="en-US" dirty="0" smtClean="0"/>
              <a:t>Before the main sequence, it is a pre-main sequence star or a protostar.</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42016" y="3048000"/>
            <a:ext cx="5743197" cy="3565585"/>
          </a:xfrm>
          <a:prstGeom prst="rect">
            <a:avLst/>
          </a:prstGeom>
        </p:spPr>
      </p:pic>
    </p:spTree>
    <p:extLst>
      <p:ext uri="{BB962C8B-B14F-4D97-AF65-F5344CB8AC3E}">
        <p14:creationId xmlns:p14="http://schemas.microsoft.com/office/powerpoint/2010/main" val="3915036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From last class and earlier: spectral energy distributions</a:t>
            </a:r>
            <a:endParaRPr lang="en-US" dirty="0"/>
          </a:p>
        </p:txBody>
      </p:sp>
      <p:sp>
        <p:nvSpPr>
          <p:cNvPr id="5" name="Content Placeholder 4"/>
          <p:cNvSpPr>
            <a:spLocks noGrp="1"/>
          </p:cNvSpPr>
          <p:nvPr>
            <p:ph idx="1"/>
          </p:nvPr>
        </p:nvSpPr>
        <p:spPr/>
        <p:txBody>
          <a:bodyPr/>
          <a:lstStyle/>
          <a:p>
            <a:endParaRPr lang="en-US"/>
          </a:p>
        </p:txBody>
      </p:sp>
      <p:pic>
        <p:nvPicPr>
          <p:cNvPr id="6" name="Picture 5"/>
          <p:cNvPicPr>
            <a:picLocks noChangeAspect="1"/>
          </p:cNvPicPr>
          <p:nvPr/>
        </p:nvPicPr>
        <p:blipFill>
          <a:blip r:embed="rId3"/>
          <a:stretch>
            <a:fillRect/>
          </a:stretch>
        </p:blipFill>
        <p:spPr>
          <a:xfrm>
            <a:off x="2438400" y="1056514"/>
            <a:ext cx="7089957" cy="5796231"/>
          </a:xfrm>
          <a:prstGeom prst="rect">
            <a:avLst/>
          </a:prstGeom>
        </p:spPr>
      </p:pic>
    </p:spTree>
    <p:extLst>
      <p:ext uri="{BB962C8B-B14F-4D97-AF65-F5344CB8AC3E}">
        <p14:creationId xmlns:p14="http://schemas.microsoft.com/office/powerpoint/2010/main" val="4005113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bg>
      <p:bgPr>
        <a:solidFill>
          <a:schemeClr val="accent2"/>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15904"/>
            <a:ext cx="11125200" cy="6883274"/>
          </a:xfrm>
          <a:prstGeom prst="rect">
            <a:avLst/>
          </a:prstGeom>
        </p:spPr>
      </p:pic>
      <p:sp>
        <p:nvSpPr>
          <p:cNvPr id="2" name="Title 1"/>
          <p:cNvSpPr>
            <a:spLocks noGrp="1"/>
          </p:cNvSpPr>
          <p:nvPr>
            <p:ph type="ctrTitle"/>
          </p:nvPr>
        </p:nvSpPr>
        <p:spPr>
          <a:xfrm>
            <a:off x="1600200" y="1"/>
            <a:ext cx="8991600" cy="1157742"/>
          </a:xfrm>
        </p:spPr>
        <p:txBody>
          <a:bodyPr anchor="t">
            <a:normAutofit/>
          </a:bodyPr>
          <a:lstStyle/>
          <a:p>
            <a:pPr eaLnBrk="1" hangingPunct="1">
              <a:defRPr/>
            </a:pPr>
            <a:r>
              <a:rPr lang="en-US" dirty="0" smtClean="0"/>
              <a:t>The life cycles of stars</a:t>
            </a:r>
            <a:endParaRPr lang="en-US" dirty="0"/>
          </a:p>
        </p:txBody>
      </p:sp>
      <p:sp>
        <p:nvSpPr>
          <p:cNvPr id="3" name="Subtitle 2"/>
          <p:cNvSpPr>
            <a:spLocks noGrp="1"/>
          </p:cNvSpPr>
          <p:nvPr>
            <p:ph type="subTitle" idx="1"/>
          </p:nvPr>
        </p:nvSpPr>
        <p:spPr>
          <a:xfrm>
            <a:off x="2695575" y="762000"/>
            <a:ext cx="6800850" cy="633413"/>
          </a:xfrm>
        </p:spPr>
        <p:txBody>
          <a:bodyPr/>
          <a:lstStyle/>
          <a:p>
            <a:pPr eaLnBrk="1" hangingPunct="1">
              <a:defRPr/>
            </a:pPr>
            <a:r>
              <a:rPr lang="en-US" dirty="0" smtClean="0"/>
              <a:t>Chapter 17, The Cosmic Perspective</a:t>
            </a:r>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Approaching the main sequence</a:t>
            </a:r>
            <a:endParaRPr lang="en-US" dirty="0"/>
          </a:p>
        </p:txBody>
      </p:sp>
      <p:sp>
        <p:nvSpPr>
          <p:cNvPr id="3" name="Content Placeholder 2"/>
          <p:cNvSpPr>
            <a:spLocks noGrp="1"/>
          </p:cNvSpPr>
          <p:nvPr>
            <p:ph idx="1"/>
          </p:nvPr>
        </p:nvSpPr>
        <p:spPr>
          <a:xfrm>
            <a:off x="533400" y="1524000"/>
            <a:ext cx="11125200" cy="5334000"/>
          </a:xfrm>
        </p:spPr>
        <p:txBody>
          <a:bodyPr/>
          <a:lstStyle/>
          <a:p>
            <a:r>
              <a:rPr lang="en-US" dirty="0" smtClean="0"/>
              <a:t>Gravitational contraction converts gravitational potential energy into thermal energy</a:t>
            </a:r>
          </a:p>
          <a:p>
            <a:pPr lvl="1"/>
            <a:r>
              <a:rPr lang="en-US" dirty="0" smtClean="0"/>
              <a:t>Some thermal energy is radiated away, some stays as thermal pressure (dense core is heating up)</a:t>
            </a:r>
          </a:p>
          <a:p>
            <a:pPr lvl="1"/>
            <a:r>
              <a:rPr lang="en-US" dirty="0" smtClean="0"/>
              <a:t>At some point, core is dense enough photons don’t escape fast enough to keep the dense core cool</a:t>
            </a:r>
          </a:p>
          <a:p>
            <a:pPr lvl="1"/>
            <a:r>
              <a:rPr lang="en-US" dirty="0" smtClean="0"/>
              <a:t>Once temperatures get above ~10,000,000K,  H </a:t>
            </a:r>
            <a:r>
              <a:rPr lang="en-US" dirty="0" smtClean="0">
                <a:sym typeface="Wingdings"/>
              </a:rPr>
              <a:t></a:t>
            </a:r>
            <a:r>
              <a:rPr lang="en-US" dirty="0" smtClean="0"/>
              <a:t> He fusion begins</a:t>
            </a:r>
          </a:p>
          <a:p>
            <a:pPr lvl="1"/>
            <a:r>
              <a:rPr lang="en-US" dirty="0" smtClean="0"/>
              <a:t>The rate that this process happens depends on the star’s mass</a:t>
            </a:r>
          </a:p>
          <a:p>
            <a:pPr lvl="2"/>
            <a:r>
              <a:rPr lang="en-US" dirty="0" smtClean="0"/>
              <a:t>The more mass, the faster the density increases to trap in thermal energy and drive temperature up</a:t>
            </a:r>
          </a:p>
          <a:p>
            <a:pPr lvl="1"/>
            <a:r>
              <a:rPr lang="en-US" dirty="0" smtClean="0"/>
              <a:t>Fusion produces energy to balance what is being radiated away, energy and pressure finally balanced</a:t>
            </a:r>
            <a:endParaRPr lang="en-US" dirty="0"/>
          </a:p>
        </p:txBody>
      </p:sp>
    </p:spTree>
    <p:extLst>
      <p:ext uri="{BB962C8B-B14F-4D97-AF65-F5344CB8AC3E}">
        <p14:creationId xmlns:p14="http://schemas.microsoft.com/office/powerpoint/2010/main" val="1366471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 balancing act</a:t>
            </a:r>
            <a:endParaRPr lang="en-US" dirty="0"/>
          </a:p>
        </p:txBody>
      </p:sp>
      <p:sp>
        <p:nvSpPr>
          <p:cNvPr id="6" name="Content Placeholder 5"/>
          <p:cNvSpPr>
            <a:spLocks noGrp="1"/>
          </p:cNvSpPr>
          <p:nvPr>
            <p:ph idx="1"/>
          </p:nvPr>
        </p:nvSpPr>
        <p:spPr>
          <a:xfrm>
            <a:off x="533400" y="1524000"/>
            <a:ext cx="5943600" cy="4216027"/>
          </a:xfrm>
        </p:spPr>
        <p:txBody>
          <a:bodyPr/>
          <a:lstStyle/>
          <a:p>
            <a:r>
              <a:rPr lang="en-US" dirty="0" smtClean="0"/>
              <a:t>Gravity easily stronger than thermal pressure, need fusion to provide additional support for a star against collapse</a:t>
            </a:r>
          </a:p>
          <a:p>
            <a:r>
              <a:rPr lang="en-US" dirty="0" smtClean="0"/>
              <a:t>Stars stay balanced on the main sequence for most of their lives, until H runs out</a:t>
            </a:r>
            <a:endParaRPr lang="en-US" dirty="0"/>
          </a:p>
        </p:txBody>
      </p:sp>
      <p:pic>
        <p:nvPicPr>
          <p:cNvPr id="7" name="Picture 6"/>
          <p:cNvPicPr>
            <a:picLocks noChangeAspect="1"/>
          </p:cNvPicPr>
          <p:nvPr/>
        </p:nvPicPr>
        <p:blipFill>
          <a:blip r:embed="rId2"/>
          <a:stretch>
            <a:fillRect/>
          </a:stretch>
        </p:blipFill>
        <p:spPr>
          <a:xfrm>
            <a:off x="6781800" y="1524000"/>
            <a:ext cx="5105400" cy="5402540"/>
          </a:xfrm>
          <a:prstGeom prst="rect">
            <a:avLst/>
          </a:prstGeom>
        </p:spPr>
      </p:pic>
    </p:spTree>
    <p:extLst>
      <p:ext uri="{BB962C8B-B14F-4D97-AF65-F5344CB8AC3E}">
        <p14:creationId xmlns:p14="http://schemas.microsoft.com/office/powerpoint/2010/main" val="3365836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Stellar masses</a:t>
            </a:r>
            <a:endParaRPr lang="en-US" dirty="0"/>
          </a:p>
        </p:txBody>
      </p:sp>
      <p:sp>
        <p:nvSpPr>
          <p:cNvPr id="3" name="Content Placeholder 2"/>
          <p:cNvSpPr>
            <a:spLocks noGrp="1"/>
          </p:cNvSpPr>
          <p:nvPr>
            <p:ph idx="1"/>
          </p:nvPr>
        </p:nvSpPr>
        <p:spPr>
          <a:xfrm>
            <a:off x="533400" y="1524000"/>
            <a:ext cx="6553200" cy="4216027"/>
          </a:xfrm>
        </p:spPr>
        <p:txBody>
          <a:bodyPr/>
          <a:lstStyle/>
          <a:p>
            <a:r>
              <a:rPr lang="en-US" dirty="0" smtClean="0"/>
              <a:t>What is low, intermediate, and high-mass, anyway?</a:t>
            </a:r>
          </a:p>
          <a:p>
            <a:pPr lvl="1"/>
            <a:r>
              <a:rPr lang="en-US" dirty="0" smtClean="0"/>
              <a:t>Low mass: &lt; 2 M</a:t>
            </a:r>
            <a:r>
              <a:rPr lang="en-US" baseline="-25000" dirty="0" smtClean="0"/>
              <a:t>☉</a:t>
            </a:r>
          </a:p>
          <a:p>
            <a:pPr lvl="1"/>
            <a:r>
              <a:rPr lang="en-US" dirty="0" smtClean="0"/>
              <a:t>Intermediate mass: 2-8 M</a:t>
            </a:r>
            <a:r>
              <a:rPr lang="en-US" baseline="-25000" dirty="0" smtClean="0"/>
              <a:t>☉</a:t>
            </a:r>
            <a:endParaRPr lang="en-US" dirty="0" smtClean="0"/>
          </a:p>
          <a:p>
            <a:pPr lvl="1"/>
            <a:r>
              <a:rPr lang="en-US" dirty="0" smtClean="0"/>
              <a:t>High mass: &gt; 8 M</a:t>
            </a:r>
            <a:r>
              <a:rPr lang="en-US" baseline="-25000" dirty="0" smtClean="0"/>
              <a:t>☉</a:t>
            </a:r>
            <a:endParaRPr lang="en-US" dirty="0" smtClean="0"/>
          </a:p>
          <a:p>
            <a:pPr lvl="1"/>
            <a:endParaRPr lang="en-US" dirty="0"/>
          </a:p>
          <a:p>
            <a:r>
              <a:rPr lang="en-US" dirty="0" smtClean="0"/>
              <a:t>A star’s mass determines what happens to it once it runs out of H to fuse at its core</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6600" y="2209800"/>
            <a:ext cx="4533900" cy="3213253"/>
          </a:xfrm>
          <a:prstGeom prst="rect">
            <a:avLst/>
          </a:prstGeom>
        </p:spPr>
      </p:pic>
    </p:spTree>
    <p:extLst>
      <p:ext uri="{BB962C8B-B14F-4D97-AF65-F5344CB8AC3E}">
        <p14:creationId xmlns:p14="http://schemas.microsoft.com/office/powerpoint/2010/main" val="8974823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 we even know about stellar lifetimes, anyway?</a:t>
            </a:r>
            <a:endParaRPr lang="en-US" dirty="0"/>
          </a:p>
        </p:txBody>
      </p:sp>
      <p:sp>
        <p:nvSpPr>
          <p:cNvPr id="3" name="Content Placeholder 2"/>
          <p:cNvSpPr>
            <a:spLocks noGrp="1"/>
          </p:cNvSpPr>
          <p:nvPr>
            <p:ph idx="1"/>
          </p:nvPr>
        </p:nvSpPr>
        <p:spPr/>
        <p:txBody>
          <a:bodyPr/>
          <a:lstStyle/>
          <a:p>
            <a:r>
              <a:rPr lang="en-US" dirty="0" smtClean="0"/>
              <a:t>We can’t observe a star over its whole life</a:t>
            </a:r>
            <a:r>
              <a:rPr lang="mr-IN" dirty="0" smtClean="0"/>
              <a:t>…</a:t>
            </a:r>
            <a:endParaRPr lang="en-US" dirty="0" smtClean="0"/>
          </a:p>
          <a:p>
            <a:pPr lvl="1"/>
            <a:r>
              <a:rPr lang="mr-IN" dirty="0" smtClean="0"/>
              <a:t>…</a:t>
            </a:r>
            <a:r>
              <a:rPr lang="en-US" dirty="0" smtClean="0"/>
              <a:t>so we observe clusters of stars that are different ages!</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5800" y="2514600"/>
            <a:ext cx="3659596" cy="4067048"/>
          </a:xfrm>
          <a:prstGeom prst="rect">
            <a:avLst/>
          </a:prstGeom>
        </p:spPr>
      </p:pic>
    </p:spTree>
    <p:extLst>
      <p:ext uri="{BB962C8B-B14F-4D97-AF65-F5344CB8AC3E}">
        <p14:creationId xmlns:p14="http://schemas.microsoft.com/office/powerpoint/2010/main" val="748941596"/>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lecture_template" id="{613B0013-CEF7-BA49-AA70-2DEDCC0615CF}" vid="{EE7521AE-614B-5B4B-9FA9-C60DA0F70690}"/>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6924</TotalTime>
  <Words>1932</Words>
  <Application>Microsoft Macintosh PowerPoint</Application>
  <PresentationFormat>Widescreen</PresentationFormat>
  <Paragraphs>165</Paragraphs>
  <Slides>26</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Times</vt:lpstr>
      <vt:lpstr>ＭＳ Ｐゴシック</vt:lpstr>
      <vt:lpstr>Arial</vt:lpstr>
      <vt:lpstr>Gill Sans MT</vt:lpstr>
      <vt:lpstr>Parcel</vt:lpstr>
      <vt:lpstr>A brief aside… on neurodiversity, and errata</vt:lpstr>
      <vt:lpstr>Recap: Time scales for stellar birth</vt:lpstr>
      <vt:lpstr>Recap: When does a star become a star?</vt:lpstr>
      <vt:lpstr>From last class and earlier: spectral energy distributions</vt:lpstr>
      <vt:lpstr>The life cycles of stars</vt:lpstr>
      <vt:lpstr>Approaching the main sequence</vt:lpstr>
      <vt:lpstr>A balancing act</vt:lpstr>
      <vt:lpstr>Stellar masses</vt:lpstr>
      <vt:lpstr>How do we even know about stellar lifetimes, anyway?</vt:lpstr>
      <vt:lpstr>The life of a low-mass star</vt:lpstr>
      <vt:lpstr>The life of a low-mass star: red giant phase</vt:lpstr>
      <vt:lpstr>PowerPoint Presentation</vt:lpstr>
      <vt:lpstr>Balance lost…</vt:lpstr>
      <vt:lpstr>The life of a low-mass star: the giant branch</vt:lpstr>
      <vt:lpstr>Back and forth; expand, contract</vt:lpstr>
      <vt:lpstr>Back and forth; expand, contract</vt:lpstr>
      <vt:lpstr>Paths on the H-R diagram</vt:lpstr>
      <vt:lpstr>H shell burning, He shell burning, inert C core</vt:lpstr>
      <vt:lpstr>Instability inside, windy outside</vt:lpstr>
      <vt:lpstr>Poof…</vt:lpstr>
      <vt:lpstr>Planetary nebulae</vt:lpstr>
      <vt:lpstr>Planetary nebulae</vt:lpstr>
      <vt:lpstr>Planetary nebulae</vt:lpstr>
      <vt:lpstr>Timescales in context</vt:lpstr>
      <vt:lpstr>Sooo.. Uh. Cool. What about us?</vt:lpstr>
      <vt:lpstr>Bummer.</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Introduction</dc:subject>
  <dc:creator>Alicia N Aarnio</dc:creator>
  <cp:lastModifiedBy>Alicia N Aarnio</cp:lastModifiedBy>
  <cp:revision>80</cp:revision>
  <cp:lastPrinted>2018-08-14T17:54:58Z</cp:lastPrinted>
  <dcterms:created xsi:type="dcterms:W3CDTF">2018-08-16T18:07:09Z</dcterms:created>
  <dcterms:modified xsi:type="dcterms:W3CDTF">2018-10-18T14:36:19Z</dcterms:modified>
</cp:coreProperties>
</file>